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1.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83" r:id="rId1"/>
    <p:sldMasterId id="2147484019" r:id="rId2"/>
    <p:sldMasterId id="2147484028" r:id="rId3"/>
  </p:sldMasterIdLst>
  <p:notesMasterIdLst>
    <p:notesMasterId r:id="rId83"/>
  </p:notesMasterIdLst>
  <p:handoutMasterIdLst>
    <p:handoutMasterId r:id="rId84"/>
  </p:handoutMasterIdLst>
  <p:sldIdLst>
    <p:sldId id="500" r:id="rId4"/>
    <p:sldId id="2051" r:id="rId5"/>
    <p:sldId id="943" r:id="rId6"/>
    <p:sldId id="2045" r:id="rId7"/>
    <p:sldId id="2052" r:id="rId8"/>
    <p:sldId id="1970" r:id="rId9"/>
    <p:sldId id="1989" r:id="rId10"/>
    <p:sldId id="1990" r:id="rId11"/>
    <p:sldId id="2054" r:id="rId12"/>
    <p:sldId id="1991" r:id="rId13"/>
    <p:sldId id="1992" r:id="rId14"/>
    <p:sldId id="1993" r:id="rId15"/>
    <p:sldId id="2053" r:id="rId16"/>
    <p:sldId id="1994" r:id="rId17"/>
    <p:sldId id="2055" r:id="rId18"/>
    <p:sldId id="2056" r:id="rId19"/>
    <p:sldId id="2057" r:id="rId20"/>
    <p:sldId id="2058" r:id="rId21"/>
    <p:sldId id="1996" r:id="rId22"/>
    <p:sldId id="1997" r:id="rId23"/>
    <p:sldId id="1999" r:id="rId24"/>
    <p:sldId id="1998" r:id="rId25"/>
    <p:sldId id="2048" r:id="rId26"/>
    <p:sldId id="2001" r:id="rId27"/>
    <p:sldId id="2002" r:id="rId28"/>
    <p:sldId id="2003" r:id="rId29"/>
    <p:sldId id="2005" r:id="rId30"/>
    <p:sldId id="2018" r:id="rId31"/>
    <p:sldId id="2059" r:id="rId32"/>
    <p:sldId id="2027" r:id="rId33"/>
    <p:sldId id="2060" r:id="rId34"/>
    <p:sldId id="2006" r:id="rId35"/>
    <p:sldId id="2013" r:id="rId36"/>
    <p:sldId id="2061" r:id="rId37"/>
    <p:sldId id="2010" r:id="rId38"/>
    <p:sldId id="2062" r:id="rId39"/>
    <p:sldId id="2007" r:id="rId40"/>
    <p:sldId id="2008" r:id="rId41"/>
    <p:sldId id="2011" r:id="rId42"/>
    <p:sldId id="2009" r:id="rId43"/>
    <p:sldId id="2063" r:id="rId44"/>
    <p:sldId id="2065" r:id="rId45"/>
    <p:sldId id="2064" r:id="rId46"/>
    <p:sldId id="2066" r:id="rId47"/>
    <p:sldId id="2044" r:id="rId48"/>
    <p:sldId id="2067" r:id="rId49"/>
    <p:sldId id="2068" r:id="rId50"/>
    <p:sldId id="2034" r:id="rId51"/>
    <p:sldId id="2069" r:id="rId52"/>
    <p:sldId id="2070" r:id="rId53"/>
    <p:sldId id="2071" r:id="rId54"/>
    <p:sldId id="2072" r:id="rId55"/>
    <p:sldId id="2073" r:id="rId56"/>
    <p:sldId id="2074" r:id="rId57"/>
    <p:sldId id="2075" r:id="rId58"/>
    <p:sldId id="2076" r:id="rId59"/>
    <p:sldId id="2032" r:id="rId60"/>
    <p:sldId id="2033" r:id="rId61"/>
    <p:sldId id="2014" r:id="rId62"/>
    <p:sldId id="2036" r:id="rId63"/>
    <p:sldId id="2020" r:id="rId64"/>
    <p:sldId id="2021" r:id="rId65"/>
    <p:sldId id="2022" r:id="rId66"/>
    <p:sldId id="2023" r:id="rId67"/>
    <p:sldId id="2042" r:id="rId68"/>
    <p:sldId id="2031" r:id="rId69"/>
    <p:sldId id="2015" r:id="rId70"/>
    <p:sldId id="2037" r:id="rId71"/>
    <p:sldId id="2077" r:id="rId72"/>
    <p:sldId id="2016" r:id="rId73"/>
    <p:sldId id="2038" r:id="rId74"/>
    <p:sldId id="2039" r:id="rId75"/>
    <p:sldId id="2040" r:id="rId76"/>
    <p:sldId id="2047" r:id="rId77"/>
    <p:sldId id="2049" r:id="rId78"/>
    <p:sldId id="2050" r:id="rId79"/>
    <p:sldId id="2046" r:id="rId80"/>
    <p:sldId id="2041" r:id="rId81"/>
    <p:sldId id="2030" r:id="rId82"/>
  </p:sldIdLst>
  <p:sldSz cx="12192000" cy="6858000"/>
  <p:notesSz cx="6797675" cy="9928225"/>
  <p:defaultTextStyle>
    <a:defPPr>
      <a:defRPr lang="de-DE"/>
    </a:defPPr>
    <a:lvl1pPr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n-ea"/>
        <a:cs typeface="+mn-cs"/>
      </a:defRPr>
    </a:lvl5pPr>
    <a:lvl6pPr marL="2286000" algn="l" defTabSz="914400" rtl="0" eaLnBrk="1" latinLnBrk="0" hangingPunct="1">
      <a:defRPr sz="1300" kern="1200">
        <a:solidFill>
          <a:schemeClr val="tx1"/>
        </a:solidFill>
        <a:latin typeface="Arial" panose="020B0604020202020204" pitchFamily="34" charset="0"/>
        <a:ea typeface="+mn-ea"/>
        <a:cs typeface="+mn-cs"/>
      </a:defRPr>
    </a:lvl6pPr>
    <a:lvl7pPr marL="2743200" algn="l" defTabSz="914400" rtl="0" eaLnBrk="1" latinLnBrk="0" hangingPunct="1">
      <a:defRPr sz="1300" kern="1200">
        <a:solidFill>
          <a:schemeClr val="tx1"/>
        </a:solidFill>
        <a:latin typeface="Arial" panose="020B0604020202020204" pitchFamily="34" charset="0"/>
        <a:ea typeface="+mn-ea"/>
        <a:cs typeface="+mn-cs"/>
      </a:defRPr>
    </a:lvl7pPr>
    <a:lvl8pPr marL="3200400" algn="l" defTabSz="914400" rtl="0" eaLnBrk="1" latinLnBrk="0" hangingPunct="1">
      <a:defRPr sz="1300" kern="1200">
        <a:solidFill>
          <a:schemeClr val="tx1"/>
        </a:solidFill>
        <a:latin typeface="Arial" panose="020B0604020202020204" pitchFamily="34" charset="0"/>
        <a:ea typeface="+mn-ea"/>
        <a:cs typeface="+mn-cs"/>
      </a:defRPr>
    </a:lvl8pPr>
    <a:lvl9pPr marL="3657600" algn="l" defTabSz="914400" rtl="0" eaLnBrk="1" latinLnBrk="0" hangingPunct="1">
      <a:defRPr sz="13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gl Stefan" initials="SS" lastIdx="1" clrIdx="0">
    <p:extLst>
      <p:ext uri="{19B8F6BF-5375-455C-9EA6-DF929625EA0E}">
        <p15:presenceInfo xmlns:p15="http://schemas.microsoft.com/office/powerpoint/2012/main" userId="S-1-5-21-2024604214-830367273-270368766-6045" providerId="AD"/>
      </p:ext>
    </p:extLst>
  </p:cmAuthor>
  <p:cmAuthor id="2" name="Stefan Stangl" initials="ss" lastIdx="1" clrIdx="1">
    <p:extLst>
      <p:ext uri="{19B8F6BF-5375-455C-9EA6-DF929625EA0E}">
        <p15:presenceInfo xmlns:p15="http://schemas.microsoft.com/office/powerpoint/2012/main" userId="03256668348033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9DEC"/>
    <a:srgbClr val="FFFFCC"/>
    <a:srgbClr val="FF6600"/>
    <a:srgbClr val="00FFFF"/>
    <a:srgbClr val="FFFF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09" autoAdjust="0"/>
    <p:restoredTop sz="93883" autoAdjust="0"/>
  </p:normalViewPr>
  <p:slideViewPr>
    <p:cSldViewPr>
      <p:cViewPr varScale="1">
        <p:scale>
          <a:sx n="114" d="100"/>
          <a:sy n="114" d="100"/>
        </p:scale>
        <p:origin x="874" y="101"/>
      </p:cViewPr>
      <p:guideLst>
        <p:guide orient="horz" pos="2160"/>
        <p:guide pos="3840"/>
      </p:guideLst>
    </p:cSldViewPr>
  </p:slideViewPr>
  <p:outlineViewPr>
    <p:cViewPr>
      <p:scale>
        <a:sx n="33" d="100"/>
        <a:sy n="33" d="100"/>
      </p:scale>
      <p:origin x="0" y="2712"/>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59" d="100"/>
          <a:sy n="59" d="100"/>
        </p:scale>
        <p:origin x="-3342"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3-24T10:10:09.894" idx="1">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1" y="1"/>
            <a:ext cx="2946288" cy="495149"/>
          </a:xfrm>
          <a:prstGeom prst="rect">
            <a:avLst/>
          </a:prstGeom>
          <a:noFill/>
          <a:ln w="9525">
            <a:noFill/>
            <a:miter lim="800000"/>
            <a:headEnd/>
            <a:tailEnd/>
          </a:ln>
          <a:effectLst/>
        </p:spPr>
        <p:txBody>
          <a:bodyPr vert="horz" wrap="square" lIns="95512" tIns="47756" rIns="95512" bIns="47756" numCol="1" anchor="t" anchorCtr="0" compatLnSpc="1">
            <a:prstTxWarp prst="textNoShape">
              <a:avLst/>
            </a:prstTxWarp>
          </a:bodyPr>
          <a:lstStyle>
            <a:lvl1pPr eaLnBrk="1" hangingPunct="1">
              <a:defRPr sz="1300">
                <a:latin typeface="Arial" charset="0"/>
              </a:defRPr>
            </a:lvl1pPr>
          </a:lstStyle>
          <a:p>
            <a:pPr>
              <a:defRPr/>
            </a:pPr>
            <a:endParaRPr lang="de-DE"/>
          </a:p>
        </p:txBody>
      </p:sp>
      <p:sp>
        <p:nvSpPr>
          <p:cNvPr id="13315" name="Rectangle 3"/>
          <p:cNvSpPr>
            <a:spLocks noGrp="1" noChangeArrowheads="1"/>
          </p:cNvSpPr>
          <p:nvPr>
            <p:ph type="dt" sz="quarter" idx="1"/>
          </p:nvPr>
        </p:nvSpPr>
        <p:spPr bwMode="auto">
          <a:xfrm>
            <a:off x="3849817" y="1"/>
            <a:ext cx="2946288" cy="495149"/>
          </a:xfrm>
          <a:prstGeom prst="rect">
            <a:avLst/>
          </a:prstGeom>
          <a:noFill/>
          <a:ln w="9525">
            <a:noFill/>
            <a:miter lim="800000"/>
            <a:headEnd/>
            <a:tailEnd/>
          </a:ln>
          <a:effectLst/>
        </p:spPr>
        <p:txBody>
          <a:bodyPr vert="horz" wrap="square" lIns="95512" tIns="47756" rIns="95512" bIns="47756" numCol="1" anchor="t" anchorCtr="0" compatLnSpc="1">
            <a:prstTxWarp prst="textNoShape">
              <a:avLst/>
            </a:prstTxWarp>
          </a:bodyPr>
          <a:lstStyle>
            <a:lvl1pPr algn="r" eaLnBrk="1" hangingPunct="1">
              <a:defRPr sz="1300">
                <a:latin typeface="Arial" charset="0"/>
              </a:defRPr>
            </a:lvl1pPr>
          </a:lstStyle>
          <a:p>
            <a:pPr>
              <a:defRPr/>
            </a:pPr>
            <a:endParaRPr lang="de-DE"/>
          </a:p>
        </p:txBody>
      </p:sp>
      <p:sp>
        <p:nvSpPr>
          <p:cNvPr id="13316" name="Rectangle 4"/>
          <p:cNvSpPr>
            <a:spLocks noGrp="1" noChangeArrowheads="1"/>
          </p:cNvSpPr>
          <p:nvPr>
            <p:ph type="ftr" sz="quarter" idx="2"/>
          </p:nvPr>
        </p:nvSpPr>
        <p:spPr bwMode="auto">
          <a:xfrm>
            <a:off x="1" y="9431499"/>
            <a:ext cx="2946288" cy="495149"/>
          </a:xfrm>
          <a:prstGeom prst="rect">
            <a:avLst/>
          </a:prstGeom>
          <a:noFill/>
          <a:ln w="9525">
            <a:noFill/>
            <a:miter lim="800000"/>
            <a:headEnd/>
            <a:tailEnd/>
          </a:ln>
          <a:effectLst/>
        </p:spPr>
        <p:txBody>
          <a:bodyPr vert="horz" wrap="square" lIns="95512" tIns="47756" rIns="95512" bIns="47756" numCol="1" anchor="b" anchorCtr="0" compatLnSpc="1">
            <a:prstTxWarp prst="textNoShape">
              <a:avLst/>
            </a:prstTxWarp>
          </a:bodyPr>
          <a:lstStyle>
            <a:lvl1pPr eaLnBrk="1" hangingPunct="1">
              <a:defRPr sz="1300">
                <a:latin typeface="Arial" charset="0"/>
              </a:defRPr>
            </a:lvl1pPr>
          </a:lstStyle>
          <a:p>
            <a:pPr>
              <a:defRPr/>
            </a:pPr>
            <a:endParaRPr lang="de-DE"/>
          </a:p>
        </p:txBody>
      </p:sp>
      <p:sp>
        <p:nvSpPr>
          <p:cNvPr id="13317" name="Rectangle 5"/>
          <p:cNvSpPr>
            <a:spLocks noGrp="1" noChangeArrowheads="1"/>
          </p:cNvSpPr>
          <p:nvPr>
            <p:ph type="sldNum" sz="quarter" idx="3"/>
          </p:nvPr>
        </p:nvSpPr>
        <p:spPr bwMode="auto">
          <a:xfrm>
            <a:off x="3849817" y="9431499"/>
            <a:ext cx="2946288" cy="495149"/>
          </a:xfrm>
          <a:prstGeom prst="rect">
            <a:avLst/>
          </a:prstGeom>
          <a:noFill/>
          <a:ln w="9525">
            <a:noFill/>
            <a:miter lim="800000"/>
            <a:headEnd/>
            <a:tailEnd/>
          </a:ln>
          <a:effectLst/>
        </p:spPr>
        <p:txBody>
          <a:bodyPr vert="horz" wrap="square" lIns="95512" tIns="47756" rIns="95512" bIns="47756" numCol="1" anchor="b" anchorCtr="0" compatLnSpc="1">
            <a:prstTxWarp prst="textNoShape">
              <a:avLst/>
            </a:prstTxWarp>
          </a:bodyPr>
          <a:lstStyle>
            <a:lvl1pPr algn="r" eaLnBrk="1" hangingPunct="1">
              <a:defRPr/>
            </a:lvl1pPr>
          </a:lstStyle>
          <a:p>
            <a:pPr>
              <a:defRPr/>
            </a:pPr>
            <a:fld id="{63ADD65D-0024-421F-8F2B-9CF7CEABADD6}" type="slidenum">
              <a:rPr lang="de-DE"/>
              <a:pPr>
                <a:defRPr/>
              </a:pPr>
              <a:t>‹Nr.›</a:t>
            </a:fld>
            <a:endParaRPr lang="de-DE"/>
          </a:p>
        </p:txBody>
      </p:sp>
    </p:spTree>
    <p:extLst>
      <p:ext uri="{BB962C8B-B14F-4D97-AF65-F5344CB8AC3E}">
        <p14:creationId xmlns:p14="http://schemas.microsoft.com/office/powerpoint/2010/main" val="2751362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1" y="1"/>
            <a:ext cx="2946288" cy="495149"/>
          </a:xfrm>
          <a:prstGeom prst="rect">
            <a:avLst/>
          </a:prstGeom>
          <a:noFill/>
          <a:ln w="9525">
            <a:noFill/>
            <a:miter lim="800000"/>
            <a:headEnd/>
            <a:tailEnd/>
          </a:ln>
          <a:effectLst/>
        </p:spPr>
        <p:txBody>
          <a:bodyPr vert="horz" wrap="square" lIns="95512" tIns="47756" rIns="95512" bIns="47756" numCol="1" anchor="t" anchorCtr="0" compatLnSpc="1">
            <a:prstTxWarp prst="textNoShape">
              <a:avLst/>
            </a:prstTxWarp>
          </a:bodyPr>
          <a:lstStyle>
            <a:lvl1pPr eaLnBrk="1" hangingPunct="1">
              <a:defRPr sz="1300">
                <a:latin typeface="Arial" charset="0"/>
              </a:defRPr>
            </a:lvl1pPr>
          </a:lstStyle>
          <a:p>
            <a:pPr>
              <a:defRPr/>
            </a:pPr>
            <a:endParaRPr lang="de-DE"/>
          </a:p>
        </p:txBody>
      </p:sp>
      <p:sp>
        <p:nvSpPr>
          <p:cNvPr id="74755" name="Rectangle 3"/>
          <p:cNvSpPr>
            <a:spLocks noGrp="1" noChangeArrowheads="1"/>
          </p:cNvSpPr>
          <p:nvPr>
            <p:ph type="dt" idx="1"/>
          </p:nvPr>
        </p:nvSpPr>
        <p:spPr bwMode="auto">
          <a:xfrm>
            <a:off x="3849817" y="1"/>
            <a:ext cx="2946288" cy="495149"/>
          </a:xfrm>
          <a:prstGeom prst="rect">
            <a:avLst/>
          </a:prstGeom>
          <a:noFill/>
          <a:ln w="9525">
            <a:noFill/>
            <a:miter lim="800000"/>
            <a:headEnd/>
            <a:tailEnd/>
          </a:ln>
          <a:effectLst/>
        </p:spPr>
        <p:txBody>
          <a:bodyPr vert="horz" wrap="square" lIns="95512" tIns="47756" rIns="95512" bIns="47756" numCol="1" anchor="t" anchorCtr="0" compatLnSpc="1">
            <a:prstTxWarp prst="textNoShape">
              <a:avLst/>
            </a:prstTxWarp>
          </a:bodyPr>
          <a:lstStyle>
            <a:lvl1pPr algn="r" eaLnBrk="1" hangingPunct="1">
              <a:defRPr sz="1300">
                <a:latin typeface="Arial" charset="0"/>
              </a:defRPr>
            </a:lvl1pPr>
          </a:lstStyle>
          <a:p>
            <a:pPr>
              <a:defRPr/>
            </a:pPr>
            <a:endParaRPr lang="de-DE"/>
          </a:p>
        </p:txBody>
      </p:sp>
      <p:sp>
        <p:nvSpPr>
          <p:cNvPr id="18436" name="Rectangle 4"/>
          <p:cNvSpPr>
            <a:spLocks noGrp="1" noRot="1" noChangeAspect="1" noChangeArrowheads="1" noTextEdit="1"/>
          </p:cNvSpPr>
          <p:nvPr>
            <p:ph type="sldImg" idx="2"/>
          </p:nvPr>
        </p:nvSpPr>
        <p:spPr bwMode="auto">
          <a:xfrm>
            <a:off x="93663" y="747713"/>
            <a:ext cx="6610350" cy="3719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678826" y="4714962"/>
            <a:ext cx="5440026" cy="4465809"/>
          </a:xfrm>
          <a:prstGeom prst="rect">
            <a:avLst/>
          </a:prstGeom>
          <a:noFill/>
          <a:ln w="9525">
            <a:noFill/>
            <a:miter lim="800000"/>
            <a:headEnd/>
            <a:tailEnd/>
          </a:ln>
          <a:effectLst/>
        </p:spPr>
        <p:txBody>
          <a:bodyPr vert="horz" wrap="square" lIns="95512" tIns="47756" rIns="95512" bIns="47756"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74758" name="Rectangle 6"/>
          <p:cNvSpPr>
            <a:spLocks noGrp="1" noChangeArrowheads="1"/>
          </p:cNvSpPr>
          <p:nvPr>
            <p:ph type="ftr" sz="quarter" idx="4"/>
          </p:nvPr>
        </p:nvSpPr>
        <p:spPr bwMode="auto">
          <a:xfrm>
            <a:off x="1" y="9431499"/>
            <a:ext cx="2946288" cy="495149"/>
          </a:xfrm>
          <a:prstGeom prst="rect">
            <a:avLst/>
          </a:prstGeom>
          <a:noFill/>
          <a:ln w="9525">
            <a:noFill/>
            <a:miter lim="800000"/>
            <a:headEnd/>
            <a:tailEnd/>
          </a:ln>
          <a:effectLst/>
        </p:spPr>
        <p:txBody>
          <a:bodyPr vert="horz" wrap="square" lIns="95512" tIns="47756" rIns="95512" bIns="47756" numCol="1" anchor="b" anchorCtr="0" compatLnSpc="1">
            <a:prstTxWarp prst="textNoShape">
              <a:avLst/>
            </a:prstTxWarp>
          </a:bodyPr>
          <a:lstStyle>
            <a:lvl1pPr eaLnBrk="1" hangingPunct="1">
              <a:defRPr sz="1300">
                <a:latin typeface="Arial" charset="0"/>
              </a:defRPr>
            </a:lvl1pPr>
          </a:lstStyle>
          <a:p>
            <a:pPr>
              <a:defRPr/>
            </a:pPr>
            <a:endParaRPr lang="de-DE"/>
          </a:p>
        </p:txBody>
      </p:sp>
      <p:sp>
        <p:nvSpPr>
          <p:cNvPr id="74759" name="Rectangle 7"/>
          <p:cNvSpPr>
            <a:spLocks noGrp="1" noChangeArrowheads="1"/>
          </p:cNvSpPr>
          <p:nvPr>
            <p:ph type="sldNum" sz="quarter" idx="5"/>
          </p:nvPr>
        </p:nvSpPr>
        <p:spPr bwMode="auto">
          <a:xfrm>
            <a:off x="3849817" y="9431499"/>
            <a:ext cx="2946288" cy="495149"/>
          </a:xfrm>
          <a:prstGeom prst="rect">
            <a:avLst/>
          </a:prstGeom>
          <a:noFill/>
          <a:ln w="9525">
            <a:noFill/>
            <a:miter lim="800000"/>
            <a:headEnd/>
            <a:tailEnd/>
          </a:ln>
          <a:effectLst/>
        </p:spPr>
        <p:txBody>
          <a:bodyPr vert="horz" wrap="square" lIns="95512" tIns="47756" rIns="95512" bIns="47756" numCol="1" anchor="b" anchorCtr="0" compatLnSpc="1">
            <a:prstTxWarp prst="textNoShape">
              <a:avLst/>
            </a:prstTxWarp>
          </a:bodyPr>
          <a:lstStyle>
            <a:lvl1pPr algn="r" eaLnBrk="1" hangingPunct="1">
              <a:defRPr/>
            </a:lvl1pPr>
          </a:lstStyle>
          <a:p>
            <a:pPr>
              <a:defRPr/>
            </a:pPr>
            <a:fld id="{E3749062-D448-4C94-A63F-3DD1649E5360}" type="slidenum">
              <a:rPr lang="de-DE"/>
              <a:pPr>
                <a:defRPr/>
              </a:pPr>
              <a:t>‹Nr.›</a:t>
            </a:fld>
            <a:endParaRPr lang="de-DE"/>
          </a:p>
        </p:txBody>
      </p:sp>
    </p:spTree>
    <p:extLst>
      <p:ext uri="{BB962C8B-B14F-4D97-AF65-F5344CB8AC3E}">
        <p14:creationId xmlns:p14="http://schemas.microsoft.com/office/powerpoint/2010/main" val="30991184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663" y="747713"/>
            <a:ext cx="6610350" cy="3719512"/>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E3749062-D448-4C94-A63F-3DD1649E5360}" type="slidenum">
              <a:rPr lang="de-DE" smtClean="0"/>
              <a:pPr>
                <a:defRPr/>
              </a:pPr>
              <a:t>1</a:t>
            </a:fld>
            <a:endParaRPr lang="de-DE"/>
          </a:p>
        </p:txBody>
      </p:sp>
    </p:spTree>
    <p:extLst>
      <p:ext uri="{BB962C8B-B14F-4D97-AF65-F5344CB8AC3E}">
        <p14:creationId xmlns:p14="http://schemas.microsoft.com/office/powerpoint/2010/main" val="299731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Schachtbaumörtel, Fugenmörtel, Baustellenmörtel (MG 1 bis 3 – Unterscheidung der Druckfestigkeit 2,5 bis 20 N/mm²) </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11</a:t>
            </a:fld>
            <a:endParaRPr lang="de-DE"/>
          </a:p>
        </p:txBody>
      </p:sp>
    </p:spTree>
    <p:extLst>
      <p:ext uri="{BB962C8B-B14F-4D97-AF65-F5344CB8AC3E}">
        <p14:creationId xmlns:p14="http://schemas.microsoft.com/office/powerpoint/2010/main" val="2828454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 d. Regel Einsatz Flachsturz max. 2,75 m – vorwiegend ruhende Lasten – Kein Dachsparren etc.</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12</a:t>
            </a:fld>
            <a:endParaRPr lang="de-DE"/>
          </a:p>
        </p:txBody>
      </p:sp>
    </p:spTree>
    <p:extLst>
      <p:ext uri="{BB962C8B-B14F-4D97-AF65-F5344CB8AC3E}">
        <p14:creationId xmlns:p14="http://schemas.microsoft.com/office/powerpoint/2010/main" val="1571594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13</a:t>
            </a:fld>
            <a:endParaRPr lang="de-DE"/>
          </a:p>
        </p:txBody>
      </p:sp>
    </p:spTree>
    <p:extLst>
      <p:ext uri="{BB962C8B-B14F-4D97-AF65-F5344CB8AC3E}">
        <p14:creationId xmlns:p14="http://schemas.microsoft.com/office/powerpoint/2010/main" val="394147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14</a:t>
            </a:fld>
            <a:endParaRPr lang="de-DE"/>
          </a:p>
        </p:txBody>
      </p:sp>
    </p:spTree>
    <p:extLst>
      <p:ext uri="{BB962C8B-B14F-4D97-AF65-F5344CB8AC3E}">
        <p14:creationId xmlns:p14="http://schemas.microsoft.com/office/powerpoint/2010/main" val="2922853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15</a:t>
            </a:fld>
            <a:endParaRPr lang="de-DE"/>
          </a:p>
        </p:txBody>
      </p:sp>
    </p:spTree>
    <p:extLst>
      <p:ext uri="{BB962C8B-B14F-4D97-AF65-F5344CB8AC3E}">
        <p14:creationId xmlns:p14="http://schemas.microsoft.com/office/powerpoint/2010/main" val="1474441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16</a:t>
            </a:fld>
            <a:endParaRPr lang="de-DE"/>
          </a:p>
        </p:txBody>
      </p:sp>
    </p:spTree>
    <p:extLst>
      <p:ext uri="{BB962C8B-B14F-4D97-AF65-F5344CB8AC3E}">
        <p14:creationId xmlns:p14="http://schemas.microsoft.com/office/powerpoint/2010/main" val="2693540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17</a:t>
            </a:fld>
            <a:endParaRPr lang="de-DE"/>
          </a:p>
        </p:txBody>
      </p:sp>
    </p:spTree>
    <p:extLst>
      <p:ext uri="{BB962C8B-B14F-4D97-AF65-F5344CB8AC3E}">
        <p14:creationId xmlns:p14="http://schemas.microsoft.com/office/powerpoint/2010/main" val="1200032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18</a:t>
            </a:fld>
            <a:endParaRPr lang="de-DE"/>
          </a:p>
        </p:txBody>
      </p:sp>
    </p:spTree>
    <p:extLst>
      <p:ext uri="{BB962C8B-B14F-4D97-AF65-F5344CB8AC3E}">
        <p14:creationId xmlns:p14="http://schemas.microsoft.com/office/powerpoint/2010/main" val="3618782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Vm</a:t>
            </a:r>
            <a:r>
              <a:rPr lang="de-DE" dirty="0"/>
              <a:t> = Vormauerstein, KS-F = </a:t>
            </a:r>
            <a:r>
              <a:rPr lang="de-DE" dirty="0" err="1"/>
              <a:t>Fasenstein</a:t>
            </a:r>
            <a:r>
              <a:rPr lang="de-DE" dirty="0"/>
              <a:t>, KS XL-RE = Quadro usw.</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19</a:t>
            </a:fld>
            <a:endParaRPr lang="de-DE"/>
          </a:p>
        </p:txBody>
      </p:sp>
    </p:spTree>
    <p:extLst>
      <p:ext uri="{BB962C8B-B14F-4D97-AF65-F5344CB8AC3E}">
        <p14:creationId xmlns:p14="http://schemas.microsoft.com/office/powerpoint/2010/main" val="1785343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20</a:t>
            </a:fld>
            <a:endParaRPr lang="de-DE"/>
          </a:p>
        </p:txBody>
      </p:sp>
    </p:spTree>
    <p:extLst>
      <p:ext uri="{BB962C8B-B14F-4D97-AF65-F5344CB8AC3E}">
        <p14:creationId xmlns:p14="http://schemas.microsoft.com/office/powerpoint/2010/main" val="1749954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663" y="747713"/>
            <a:ext cx="6610350" cy="3719512"/>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E3749062-D448-4C94-A63F-3DD1649E5360}" type="slidenum">
              <a:rPr lang="de-DE" smtClean="0"/>
              <a:pPr>
                <a:defRPr/>
              </a:pPr>
              <a:t>2</a:t>
            </a:fld>
            <a:endParaRPr lang="de-DE"/>
          </a:p>
        </p:txBody>
      </p:sp>
    </p:spTree>
    <p:extLst>
      <p:ext uri="{BB962C8B-B14F-4D97-AF65-F5344CB8AC3E}">
        <p14:creationId xmlns:p14="http://schemas.microsoft.com/office/powerpoint/2010/main" val="2088386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Blocksteine = Normalmörtelfuge</a:t>
            </a:r>
          </a:p>
          <a:p>
            <a:r>
              <a:rPr lang="de-DE" dirty="0"/>
              <a:t>Planstein- Dünnbettmörtel (Kleben)</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21</a:t>
            </a:fld>
            <a:endParaRPr lang="de-DE"/>
          </a:p>
        </p:txBody>
      </p:sp>
    </p:spTree>
    <p:extLst>
      <p:ext uri="{BB962C8B-B14F-4D97-AF65-F5344CB8AC3E}">
        <p14:creationId xmlns:p14="http://schemas.microsoft.com/office/powerpoint/2010/main" val="357937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Gewicht über 70 kg</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22</a:t>
            </a:fld>
            <a:endParaRPr lang="de-DE"/>
          </a:p>
        </p:txBody>
      </p:sp>
    </p:spTree>
    <p:extLst>
      <p:ext uri="{BB962C8B-B14F-4D97-AF65-F5344CB8AC3E}">
        <p14:creationId xmlns:p14="http://schemas.microsoft.com/office/powerpoint/2010/main" val="505836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Gewicht über 140 kg</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23</a:t>
            </a:fld>
            <a:endParaRPr lang="de-DE"/>
          </a:p>
        </p:txBody>
      </p:sp>
    </p:spTree>
    <p:extLst>
      <p:ext uri="{BB962C8B-B14F-4D97-AF65-F5344CB8AC3E}">
        <p14:creationId xmlns:p14="http://schemas.microsoft.com/office/powerpoint/2010/main" val="3701591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Logistischer Aufwand</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24</a:t>
            </a:fld>
            <a:endParaRPr lang="de-DE"/>
          </a:p>
        </p:txBody>
      </p:sp>
    </p:spTree>
    <p:extLst>
      <p:ext uri="{BB962C8B-B14F-4D97-AF65-F5344CB8AC3E}">
        <p14:creationId xmlns:p14="http://schemas.microsoft.com/office/powerpoint/2010/main" val="1721514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ISO Kimmstein, Wärmedurchgangszahl = 0,33 W/m*K</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25</a:t>
            </a:fld>
            <a:endParaRPr lang="de-DE"/>
          </a:p>
        </p:txBody>
      </p:sp>
    </p:spTree>
    <p:extLst>
      <p:ext uri="{BB962C8B-B14F-4D97-AF65-F5344CB8AC3E}">
        <p14:creationId xmlns:p14="http://schemas.microsoft.com/office/powerpoint/2010/main" val="3665376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Edle Optik, vielfältige Gestaltungsmöglichkeiten und schneller Baufortschritt</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26</a:t>
            </a:fld>
            <a:endParaRPr lang="de-DE"/>
          </a:p>
        </p:txBody>
      </p:sp>
    </p:spTree>
    <p:extLst>
      <p:ext uri="{BB962C8B-B14F-4D97-AF65-F5344CB8AC3E}">
        <p14:creationId xmlns:p14="http://schemas.microsoft.com/office/powerpoint/2010/main" val="225377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27</a:t>
            </a:fld>
            <a:endParaRPr lang="de-DE"/>
          </a:p>
        </p:txBody>
      </p:sp>
    </p:spTree>
    <p:extLst>
      <p:ext uri="{BB962C8B-B14F-4D97-AF65-F5344CB8AC3E}">
        <p14:creationId xmlns:p14="http://schemas.microsoft.com/office/powerpoint/2010/main" val="276510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28</a:t>
            </a:fld>
            <a:endParaRPr lang="de-DE"/>
          </a:p>
        </p:txBody>
      </p:sp>
    </p:spTree>
    <p:extLst>
      <p:ext uri="{BB962C8B-B14F-4D97-AF65-F5344CB8AC3E}">
        <p14:creationId xmlns:p14="http://schemas.microsoft.com/office/powerpoint/2010/main" val="3217209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29</a:t>
            </a:fld>
            <a:endParaRPr lang="de-DE"/>
          </a:p>
        </p:txBody>
      </p:sp>
    </p:spTree>
    <p:extLst>
      <p:ext uri="{BB962C8B-B14F-4D97-AF65-F5344CB8AC3E}">
        <p14:creationId xmlns:p14="http://schemas.microsoft.com/office/powerpoint/2010/main" val="39087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9 Minuten</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30</a:t>
            </a:fld>
            <a:endParaRPr lang="de-DE"/>
          </a:p>
        </p:txBody>
      </p:sp>
    </p:spTree>
    <p:extLst>
      <p:ext uri="{BB962C8B-B14F-4D97-AF65-F5344CB8AC3E}">
        <p14:creationId xmlns:p14="http://schemas.microsoft.com/office/powerpoint/2010/main" val="251175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Gesamte Zeit: knappe Stunde</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4</a:t>
            </a:fld>
            <a:endParaRPr lang="de-DE"/>
          </a:p>
        </p:txBody>
      </p:sp>
    </p:spTree>
    <p:extLst>
      <p:ext uri="{BB962C8B-B14F-4D97-AF65-F5344CB8AC3E}">
        <p14:creationId xmlns:p14="http://schemas.microsoft.com/office/powerpoint/2010/main" val="2263459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Gesamte Zeit: knappe Stunde</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31</a:t>
            </a:fld>
            <a:endParaRPr lang="de-DE"/>
          </a:p>
        </p:txBody>
      </p:sp>
    </p:spTree>
    <p:extLst>
      <p:ext uri="{BB962C8B-B14F-4D97-AF65-F5344CB8AC3E}">
        <p14:creationId xmlns:p14="http://schemas.microsoft.com/office/powerpoint/2010/main" val="3982140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32</a:t>
            </a:fld>
            <a:endParaRPr lang="de-DE"/>
          </a:p>
        </p:txBody>
      </p:sp>
    </p:spTree>
    <p:extLst>
      <p:ext uri="{BB962C8B-B14F-4D97-AF65-F5344CB8AC3E}">
        <p14:creationId xmlns:p14="http://schemas.microsoft.com/office/powerpoint/2010/main" val="366408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33</a:t>
            </a:fld>
            <a:endParaRPr lang="de-DE"/>
          </a:p>
        </p:txBody>
      </p:sp>
    </p:spTree>
    <p:extLst>
      <p:ext uri="{BB962C8B-B14F-4D97-AF65-F5344CB8AC3E}">
        <p14:creationId xmlns:p14="http://schemas.microsoft.com/office/powerpoint/2010/main" val="3334096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34</a:t>
            </a:fld>
            <a:endParaRPr lang="de-DE"/>
          </a:p>
        </p:txBody>
      </p:sp>
    </p:spTree>
    <p:extLst>
      <p:ext uri="{BB962C8B-B14F-4D97-AF65-F5344CB8AC3E}">
        <p14:creationId xmlns:p14="http://schemas.microsoft.com/office/powerpoint/2010/main" val="2541873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35</a:t>
            </a:fld>
            <a:endParaRPr lang="de-DE"/>
          </a:p>
        </p:txBody>
      </p:sp>
    </p:spTree>
    <p:extLst>
      <p:ext uri="{BB962C8B-B14F-4D97-AF65-F5344CB8AC3E}">
        <p14:creationId xmlns:p14="http://schemas.microsoft.com/office/powerpoint/2010/main" val="3870000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36</a:t>
            </a:fld>
            <a:endParaRPr lang="de-DE"/>
          </a:p>
        </p:txBody>
      </p:sp>
    </p:spTree>
    <p:extLst>
      <p:ext uri="{BB962C8B-B14F-4D97-AF65-F5344CB8AC3E}">
        <p14:creationId xmlns:p14="http://schemas.microsoft.com/office/powerpoint/2010/main" val="3536569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37</a:t>
            </a:fld>
            <a:endParaRPr lang="de-DE"/>
          </a:p>
        </p:txBody>
      </p:sp>
    </p:spTree>
    <p:extLst>
      <p:ext uri="{BB962C8B-B14F-4D97-AF65-F5344CB8AC3E}">
        <p14:creationId xmlns:p14="http://schemas.microsoft.com/office/powerpoint/2010/main" val="461537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Verwendung von Normalmörtel am </a:t>
            </a:r>
            <a:r>
              <a:rPr lang="de-DE" dirty="0" err="1"/>
              <a:t>Wandanschluß</a:t>
            </a:r>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38</a:t>
            </a:fld>
            <a:endParaRPr lang="de-DE"/>
          </a:p>
        </p:txBody>
      </p:sp>
    </p:spTree>
    <p:extLst>
      <p:ext uri="{BB962C8B-B14F-4D97-AF65-F5344CB8AC3E}">
        <p14:creationId xmlns:p14="http://schemas.microsoft.com/office/powerpoint/2010/main" val="3195975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39</a:t>
            </a:fld>
            <a:endParaRPr lang="de-DE"/>
          </a:p>
        </p:txBody>
      </p:sp>
    </p:spTree>
    <p:extLst>
      <p:ext uri="{BB962C8B-B14F-4D97-AF65-F5344CB8AC3E}">
        <p14:creationId xmlns:p14="http://schemas.microsoft.com/office/powerpoint/2010/main" val="292539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40</a:t>
            </a:fld>
            <a:endParaRPr lang="de-DE"/>
          </a:p>
        </p:txBody>
      </p:sp>
    </p:spTree>
    <p:extLst>
      <p:ext uri="{BB962C8B-B14F-4D97-AF65-F5344CB8AC3E}">
        <p14:creationId xmlns:p14="http://schemas.microsoft.com/office/powerpoint/2010/main" val="38189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Gesamte Zeit: knappe Stunde</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5</a:t>
            </a:fld>
            <a:endParaRPr lang="de-DE"/>
          </a:p>
        </p:txBody>
      </p:sp>
    </p:spTree>
    <p:extLst>
      <p:ext uri="{BB962C8B-B14F-4D97-AF65-F5344CB8AC3E}">
        <p14:creationId xmlns:p14="http://schemas.microsoft.com/office/powerpoint/2010/main" val="3725340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41</a:t>
            </a:fld>
            <a:endParaRPr lang="de-DE"/>
          </a:p>
        </p:txBody>
      </p:sp>
    </p:spTree>
    <p:extLst>
      <p:ext uri="{BB962C8B-B14F-4D97-AF65-F5344CB8AC3E}">
        <p14:creationId xmlns:p14="http://schemas.microsoft.com/office/powerpoint/2010/main" val="4198786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42</a:t>
            </a:fld>
            <a:endParaRPr lang="de-DE"/>
          </a:p>
        </p:txBody>
      </p:sp>
    </p:spTree>
    <p:extLst>
      <p:ext uri="{BB962C8B-B14F-4D97-AF65-F5344CB8AC3E}">
        <p14:creationId xmlns:p14="http://schemas.microsoft.com/office/powerpoint/2010/main" val="51282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Bis 25 kg von Hand, über 25 kg Steingewicht mit Versetzgerät! Quadro Stein hat ein Gewicht von 73 kg bei einer Stärke von 17,5 cm</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43</a:t>
            </a:fld>
            <a:endParaRPr lang="de-DE"/>
          </a:p>
        </p:txBody>
      </p:sp>
    </p:spTree>
    <p:extLst>
      <p:ext uri="{BB962C8B-B14F-4D97-AF65-F5344CB8AC3E}">
        <p14:creationId xmlns:p14="http://schemas.microsoft.com/office/powerpoint/2010/main" val="4214293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44</a:t>
            </a:fld>
            <a:endParaRPr lang="de-DE"/>
          </a:p>
        </p:txBody>
      </p:sp>
    </p:spTree>
    <p:extLst>
      <p:ext uri="{BB962C8B-B14F-4D97-AF65-F5344CB8AC3E}">
        <p14:creationId xmlns:p14="http://schemas.microsoft.com/office/powerpoint/2010/main" val="1547721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45</a:t>
            </a:fld>
            <a:endParaRPr lang="de-DE"/>
          </a:p>
        </p:txBody>
      </p:sp>
    </p:spTree>
    <p:extLst>
      <p:ext uri="{BB962C8B-B14F-4D97-AF65-F5344CB8AC3E}">
        <p14:creationId xmlns:p14="http://schemas.microsoft.com/office/powerpoint/2010/main" val="21591682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Gesamte Zeit: knappe Stunde</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46</a:t>
            </a:fld>
            <a:endParaRPr lang="de-DE"/>
          </a:p>
        </p:txBody>
      </p:sp>
    </p:spTree>
    <p:extLst>
      <p:ext uri="{BB962C8B-B14F-4D97-AF65-F5344CB8AC3E}">
        <p14:creationId xmlns:p14="http://schemas.microsoft.com/office/powerpoint/2010/main" val="3184694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Funktionsgetrennte Bauweise: Schall, Wärme, Wetter etc.</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47</a:t>
            </a:fld>
            <a:endParaRPr lang="de-DE"/>
          </a:p>
        </p:txBody>
      </p:sp>
    </p:spTree>
    <p:extLst>
      <p:ext uri="{BB962C8B-B14F-4D97-AF65-F5344CB8AC3E}">
        <p14:creationId xmlns:p14="http://schemas.microsoft.com/office/powerpoint/2010/main" val="339684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257300" lvl="2" indent="-342900">
              <a:buFont typeface="Arial" panose="020B0604020202020204" pitchFamily="34" charset="0"/>
              <a:buChar char="•"/>
            </a:pPr>
            <a:r>
              <a:rPr lang="de-DE" sz="1600" dirty="0">
                <a:cs typeface="Arial" panose="020B0604020202020204" pitchFamily="34" charset="0"/>
              </a:rPr>
              <a:t>Klare Aufgabenverteilung ohne Zielkonflikte</a:t>
            </a: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Außendämmung schaltet thermische Einflüsse aus </a:t>
            </a:r>
            <a:r>
              <a:rPr lang="de-DE" sz="1600" dirty="0">
                <a:cs typeface="Arial" panose="020B0604020202020204" pitchFamily="34" charset="0"/>
                <a:sym typeface="Wingdings" panose="05000000000000000000" pitchFamily="2" charset="2"/>
              </a:rPr>
              <a:t> weniger Gebäudefugen als beim Monolithen</a:t>
            </a:r>
            <a:endParaRPr lang="de-DE" sz="1600" dirty="0">
              <a:cs typeface="Arial" panose="020B0604020202020204" pitchFamily="34" charset="0"/>
            </a:endParaRP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Einfach in Planung und Ausführung</a:t>
            </a: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Einsatz von hohen Festigkeiten/Rohdichte möglich </a:t>
            </a:r>
          </a:p>
          <a:p>
            <a:pPr marL="1257300" lvl="2" indent="-342900">
              <a:buFont typeface="Arial" panose="020B0604020202020204" pitchFamily="34" charset="0"/>
              <a:buChar char="•"/>
            </a:pPr>
            <a:endParaRPr lang="de-DE" sz="1600" dirty="0">
              <a:cs typeface="Arial" panose="020B0604020202020204" pitchFamily="34" charset="0"/>
            </a:endParaRPr>
          </a:p>
          <a:p>
            <a:pPr lvl="2"/>
            <a:r>
              <a:rPr lang="de-DE" sz="1600" dirty="0">
                <a:cs typeface="Arial" panose="020B0604020202020204" pitchFamily="34" charset="0"/>
                <a:sym typeface="Wingdings" panose="05000000000000000000" pitchFamily="2" charset="2"/>
              </a:rPr>
              <a:t>	 Thermische Behaglichkeit im Sommer, 	     ohne stromfressende Klimatechnik</a:t>
            </a:r>
          </a:p>
          <a:p>
            <a:pPr lvl="2"/>
            <a:r>
              <a:rPr lang="de-DE" sz="1600" dirty="0">
                <a:cs typeface="Arial" panose="020B0604020202020204" pitchFamily="34" charset="0"/>
                <a:sym typeface="Wingdings" panose="05000000000000000000" pitchFamily="2" charset="2"/>
              </a:rPr>
              <a:t>	 Sehr guter Schallschutz</a:t>
            </a:r>
          </a:p>
          <a:p>
            <a:pPr lvl="2"/>
            <a:r>
              <a:rPr lang="de-DE" sz="1600" dirty="0">
                <a:cs typeface="Arial" panose="020B0604020202020204" pitchFamily="34" charset="0"/>
              </a:rPr>
              <a:t>	</a:t>
            </a:r>
            <a:r>
              <a:rPr lang="de-DE" sz="1600" dirty="0">
                <a:cs typeface="Arial" panose="020B0604020202020204" pitchFamily="34" charset="0"/>
                <a:sym typeface="Wingdings" panose="05000000000000000000" pitchFamily="2" charset="2"/>
              </a:rPr>
              <a:t> Sehr guter Wärmeschutz</a:t>
            </a:r>
          </a:p>
          <a:p>
            <a:pPr lvl="2"/>
            <a:r>
              <a:rPr lang="de-DE" sz="1600" dirty="0">
                <a:cs typeface="Arial" panose="020B0604020202020204" pitchFamily="34" charset="0"/>
                <a:sym typeface="Wingdings" panose="05000000000000000000" pitchFamily="2" charset="2"/>
              </a:rPr>
              <a:t>	 Hohe mechanische Festigkeit !!!!!</a:t>
            </a:r>
          </a:p>
          <a:p>
            <a:pPr lvl="2"/>
            <a:r>
              <a:rPr lang="de-DE" sz="1600" dirty="0">
                <a:cs typeface="Arial" panose="020B0604020202020204" pitchFamily="34" charset="0"/>
                <a:sym typeface="Wingdings" panose="05000000000000000000" pitchFamily="2" charset="2"/>
              </a:rPr>
              <a:t>	     (Große Fenster, Absturzsicherung, …)</a:t>
            </a:r>
            <a:endParaRPr lang="de-DE" sz="1600" dirty="0">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48</a:t>
            </a:fld>
            <a:endParaRPr lang="de-DE"/>
          </a:p>
        </p:txBody>
      </p:sp>
    </p:spTree>
    <p:extLst>
      <p:ext uri="{BB962C8B-B14F-4D97-AF65-F5344CB8AC3E}">
        <p14:creationId xmlns:p14="http://schemas.microsoft.com/office/powerpoint/2010/main" val="3668681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257300" lvl="2" indent="-342900">
              <a:buFont typeface="Arial" panose="020B0604020202020204" pitchFamily="34" charset="0"/>
              <a:buChar char="•"/>
            </a:pPr>
            <a:r>
              <a:rPr lang="de-DE" sz="1600" dirty="0">
                <a:cs typeface="Arial" panose="020B0604020202020204" pitchFamily="34" charset="0"/>
              </a:rPr>
              <a:t>Klare Aufgabenverteilung ohne Zielkonflikte</a:t>
            </a: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Außendämmung schaltet thermische Einflüsse aus </a:t>
            </a:r>
            <a:r>
              <a:rPr lang="de-DE" sz="1600" dirty="0">
                <a:cs typeface="Arial" panose="020B0604020202020204" pitchFamily="34" charset="0"/>
                <a:sym typeface="Wingdings" panose="05000000000000000000" pitchFamily="2" charset="2"/>
              </a:rPr>
              <a:t> weniger Gebäudefugen als beim Monolithen</a:t>
            </a:r>
            <a:endParaRPr lang="de-DE" sz="1600" dirty="0">
              <a:cs typeface="Arial" panose="020B0604020202020204" pitchFamily="34" charset="0"/>
            </a:endParaRP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Einfach in Planung und Ausführung</a:t>
            </a: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Einsatz von hohen Festigkeiten/Rohdichte möglich </a:t>
            </a:r>
          </a:p>
          <a:p>
            <a:pPr marL="1257300" lvl="2" indent="-342900">
              <a:buFont typeface="Arial" panose="020B0604020202020204" pitchFamily="34" charset="0"/>
              <a:buChar char="•"/>
            </a:pPr>
            <a:endParaRPr lang="de-DE" sz="1600" dirty="0">
              <a:cs typeface="Arial" panose="020B0604020202020204" pitchFamily="34" charset="0"/>
            </a:endParaRPr>
          </a:p>
          <a:p>
            <a:pPr lvl="2"/>
            <a:r>
              <a:rPr lang="de-DE" sz="1600" dirty="0">
                <a:cs typeface="Arial" panose="020B0604020202020204" pitchFamily="34" charset="0"/>
                <a:sym typeface="Wingdings" panose="05000000000000000000" pitchFamily="2" charset="2"/>
              </a:rPr>
              <a:t>	 Thermische Behaglichkeit im Sommer, 	     ohne stromfressende Klimatechnik</a:t>
            </a:r>
          </a:p>
          <a:p>
            <a:pPr lvl="2"/>
            <a:r>
              <a:rPr lang="de-DE" sz="1600" dirty="0">
                <a:cs typeface="Arial" panose="020B0604020202020204" pitchFamily="34" charset="0"/>
                <a:sym typeface="Wingdings" panose="05000000000000000000" pitchFamily="2" charset="2"/>
              </a:rPr>
              <a:t>	 Sehr guter Schallschutz</a:t>
            </a:r>
          </a:p>
          <a:p>
            <a:pPr lvl="2"/>
            <a:r>
              <a:rPr lang="de-DE" sz="1600" dirty="0">
                <a:cs typeface="Arial" panose="020B0604020202020204" pitchFamily="34" charset="0"/>
              </a:rPr>
              <a:t>	</a:t>
            </a:r>
            <a:r>
              <a:rPr lang="de-DE" sz="1600" dirty="0">
                <a:cs typeface="Arial" panose="020B0604020202020204" pitchFamily="34" charset="0"/>
                <a:sym typeface="Wingdings" panose="05000000000000000000" pitchFamily="2" charset="2"/>
              </a:rPr>
              <a:t> Sehr guter Wärmeschutz</a:t>
            </a:r>
          </a:p>
          <a:p>
            <a:pPr lvl="2"/>
            <a:r>
              <a:rPr lang="de-DE" sz="1600" dirty="0">
                <a:cs typeface="Arial" panose="020B0604020202020204" pitchFamily="34" charset="0"/>
                <a:sym typeface="Wingdings" panose="05000000000000000000" pitchFamily="2" charset="2"/>
              </a:rPr>
              <a:t>	 Hohe mechanische Festigkeit !!!!!</a:t>
            </a:r>
          </a:p>
          <a:p>
            <a:pPr lvl="2"/>
            <a:r>
              <a:rPr lang="de-DE" sz="1600" dirty="0">
                <a:cs typeface="Arial" panose="020B0604020202020204" pitchFamily="34" charset="0"/>
                <a:sym typeface="Wingdings" panose="05000000000000000000" pitchFamily="2" charset="2"/>
              </a:rPr>
              <a:t>	     (Große Fenster, Absturzsicherung, …)</a:t>
            </a:r>
            <a:endParaRPr lang="de-DE" sz="1600" dirty="0">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49</a:t>
            </a:fld>
            <a:endParaRPr lang="de-DE"/>
          </a:p>
        </p:txBody>
      </p:sp>
    </p:spTree>
    <p:extLst>
      <p:ext uri="{BB962C8B-B14F-4D97-AF65-F5344CB8AC3E}">
        <p14:creationId xmlns:p14="http://schemas.microsoft.com/office/powerpoint/2010/main" val="33122693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50</a:t>
            </a:fld>
            <a:endParaRPr lang="de-DE"/>
          </a:p>
        </p:txBody>
      </p:sp>
    </p:spTree>
    <p:extLst>
      <p:ext uri="{BB962C8B-B14F-4D97-AF65-F5344CB8AC3E}">
        <p14:creationId xmlns:p14="http://schemas.microsoft.com/office/powerpoint/2010/main" val="3887261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Irland – Weidebegrenzung für Schafe und Insel </a:t>
            </a:r>
            <a:r>
              <a:rPr lang="de-DE" dirty="0" err="1"/>
              <a:t>Kolan</a:t>
            </a:r>
            <a:r>
              <a:rPr lang="de-DE" dirty="0"/>
              <a:t> in Kroatien</a:t>
            </a:r>
          </a:p>
          <a:p>
            <a:r>
              <a:rPr lang="de-DE" dirty="0"/>
              <a:t>Einzelne Steine / </a:t>
            </a:r>
            <a:r>
              <a:rPr lang="de-DE" dirty="0" err="1"/>
              <a:t>Vermörtelung</a:t>
            </a:r>
            <a:endParaRPr lang="de-DE" dirty="0"/>
          </a:p>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6</a:t>
            </a:fld>
            <a:endParaRPr lang="de-DE"/>
          </a:p>
        </p:txBody>
      </p:sp>
    </p:spTree>
    <p:extLst>
      <p:ext uri="{BB962C8B-B14F-4D97-AF65-F5344CB8AC3E}">
        <p14:creationId xmlns:p14="http://schemas.microsoft.com/office/powerpoint/2010/main" val="574411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51</a:t>
            </a:fld>
            <a:endParaRPr lang="de-DE"/>
          </a:p>
        </p:txBody>
      </p:sp>
    </p:spTree>
    <p:extLst>
      <p:ext uri="{BB962C8B-B14F-4D97-AF65-F5344CB8AC3E}">
        <p14:creationId xmlns:p14="http://schemas.microsoft.com/office/powerpoint/2010/main" val="3911791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257300" lvl="2" indent="-342900">
              <a:buFont typeface="Arial" panose="020B0604020202020204" pitchFamily="34" charset="0"/>
              <a:buChar char="•"/>
            </a:pPr>
            <a:r>
              <a:rPr lang="de-DE" sz="1600" dirty="0">
                <a:cs typeface="Arial" panose="020B0604020202020204" pitchFamily="34" charset="0"/>
              </a:rPr>
              <a:t>Klare Aufgabenverteilung ohne Zielkonflikte</a:t>
            </a: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Außendämmung schaltet thermische Einflüsse aus </a:t>
            </a:r>
            <a:r>
              <a:rPr lang="de-DE" sz="1600" dirty="0">
                <a:cs typeface="Arial" panose="020B0604020202020204" pitchFamily="34" charset="0"/>
                <a:sym typeface="Wingdings" panose="05000000000000000000" pitchFamily="2" charset="2"/>
              </a:rPr>
              <a:t> weniger Gebäudefugen als beim Monolithen</a:t>
            </a:r>
            <a:endParaRPr lang="de-DE" sz="1600" dirty="0">
              <a:cs typeface="Arial" panose="020B0604020202020204" pitchFamily="34" charset="0"/>
            </a:endParaRP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Einfach in Planung und Ausführung</a:t>
            </a: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Einsatz von hohen Festigkeiten/Rohdichte möglich </a:t>
            </a:r>
          </a:p>
          <a:p>
            <a:pPr marL="1257300" lvl="2" indent="-342900">
              <a:buFont typeface="Arial" panose="020B0604020202020204" pitchFamily="34" charset="0"/>
              <a:buChar char="•"/>
            </a:pPr>
            <a:endParaRPr lang="de-DE" sz="1600" dirty="0">
              <a:cs typeface="Arial" panose="020B0604020202020204" pitchFamily="34" charset="0"/>
            </a:endParaRPr>
          </a:p>
          <a:p>
            <a:pPr lvl="2"/>
            <a:r>
              <a:rPr lang="de-DE" sz="1600" dirty="0">
                <a:cs typeface="Arial" panose="020B0604020202020204" pitchFamily="34" charset="0"/>
                <a:sym typeface="Wingdings" panose="05000000000000000000" pitchFamily="2" charset="2"/>
              </a:rPr>
              <a:t>	 Thermische Behaglichkeit im Sommer, 	     ohne stromfressende Klimatechnik</a:t>
            </a:r>
          </a:p>
          <a:p>
            <a:pPr lvl="2"/>
            <a:r>
              <a:rPr lang="de-DE" sz="1600" dirty="0">
                <a:cs typeface="Arial" panose="020B0604020202020204" pitchFamily="34" charset="0"/>
                <a:sym typeface="Wingdings" panose="05000000000000000000" pitchFamily="2" charset="2"/>
              </a:rPr>
              <a:t>	 Sehr guter Schallschutz</a:t>
            </a:r>
          </a:p>
          <a:p>
            <a:pPr lvl="2"/>
            <a:r>
              <a:rPr lang="de-DE" sz="1600" dirty="0">
                <a:cs typeface="Arial" panose="020B0604020202020204" pitchFamily="34" charset="0"/>
              </a:rPr>
              <a:t>	</a:t>
            </a:r>
            <a:r>
              <a:rPr lang="de-DE" sz="1600" dirty="0">
                <a:cs typeface="Arial" panose="020B0604020202020204" pitchFamily="34" charset="0"/>
                <a:sym typeface="Wingdings" panose="05000000000000000000" pitchFamily="2" charset="2"/>
              </a:rPr>
              <a:t> Sehr guter Wärmeschutz</a:t>
            </a:r>
          </a:p>
          <a:p>
            <a:pPr lvl="2"/>
            <a:r>
              <a:rPr lang="de-DE" sz="1600" dirty="0">
                <a:cs typeface="Arial" panose="020B0604020202020204" pitchFamily="34" charset="0"/>
                <a:sym typeface="Wingdings" panose="05000000000000000000" pitchFamily="2" charset="2"/>
              </a:rPr>
              <a:t>	 Hohe mechanische Festigkeit !!!!!</a:t>
            </a:r>
          </a:p>
          <a:p>
            <a:pPr lvl="2"/>
            <a:r>
              <a:rPr lang="de-DE" sz="1600" dirty="0">
                <a:cs typeface="Arial" panose="020B0604020202020204" pitchFamily="34" charset="0"/>
                <a:sym typeface="Wingdings" panose="05000000000000000000" pitchFamily="2" charset="2"/>
              </a:rPr>
              <a:t>	     (Große Fenster, Absturzsicherung, …)</a:t>
            </a:r>
            <a:endParaRPr lang="de-DE" sz="1600" dirty="0">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52</a:t>
            </a:fld>
            <a:endParaRPr lang="de-DE"/>
          </a:p>
        </p:txBody>
      </p:sp>
    </p:spTree>
    <p:extLst>
      <p:ext uri="{BB962C8B-B14F-4D97-AF65-F5344CB8AC3E}">
        <p14:creationId xmlns:p14="http://schemas.microsoft.com/office/powerpoint/2010/main" val="42051579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257300" lvl="2" indent="-342900">
              <a:buFont typeface="Arial" panose="020B0604020202020204" pitchFamily="34" charset="0"/>
              <a:buChar char="•"/>
            </a:pPr>
            <a:r>
              <a:rPr lang="de-DE" sz="1600" dirty="0">
                <a:cs typeface="Arial" panose="020B0604020202020204" pitchFamily="34" charset="0"/>
              </a:rPr>
              <a:t>Klare Aufgabenverteilung ohne Zielkonflikte</a:t>
            </a: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Außendämmung schaltet thermische Einflüsse aus </a:t>
            </a:r>
            <a:r>
              <a:rPr lang="de-DE" sz="1600" dirty="0">
                <a:cs typeface="Arial" panose="020B0604020202020204" pitchFamily="34" charset="0"/>
                <a:sym typeface="Wingdings" panose="05000000000000000000" pitchFamily="2" charset="2"/>
              </a:rPr>
              <a:t> weniger Gebäudefugen als beim Monolithen</a:t>
            </a:r>
            <a:endParaRPr lang="de-DE" sz="1600" dirty="0">
              <a:cs typeface="Arial" panose="020B0604020202020204" pitchFamily="34" charset="0"/>
            </a:endParaRP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Einfach in Planung und Ausführung</a:t>
            </a:r>
          </a:p>
          <a:p>
            <a:pPr marL="1257300" lvl="2" indent="-342900">
              <a:buFont typeface="Arial" panose="020B0604020202020204" pitchFamily="34" charset="0"/>
              <a:buChar char="•"/>
            </a:pPr>
            <a:endParaRPr lang="de-DE" sz="1600" dirty="0">
              <a:cs typeface="Arial" panose="020B0604020202020204" pitchFamily="34" charset="0"/>
            </a:endParaRPr>
          </a:p>
          <a:p>
            <a:pPr marL="1257300" lvl="2" indent="-342900">
              <a:buFont typeface="Arial" panose="020B0604020202020204" pitchFamily="34" charset="0"/>
              <a:buChar char="•"/>
            </a:pPr>
            <a:r>
              <a:rPr lang="de-DE" sz="1600" dirty="0">
                <a:cs typeface="Arial" panose="020B0604020202020204" pitchFamily="34" charset="0"/>
              </a:rPr>
              <a:t>Einsatz von hohen Festigkeiten/Rohdichte möglich </a:t>
            </a:r>
          </a:p>
          <a:p>
            <a:pPr marL="1257300" lvl="2" indent="-342900">
              <a:buFont typeface="Arial" panose="020B0604020202020204" pitchFamily="34" charset="0"/>
              <a:buChar char="•"/>
            </a:pPr>
            <a:endParaRPr lang="de-DE" sz="1600" dirty="0">
              <a:cs typeface="Arial" panose="020B0604020202020204" pitchFamily="34" charset="0"/>
            </a:endParaRPr>
          </a:p>
          <a:p>
            <a:pPr lvl="2"/>
            <a:r>
              <a:rPr lang="de-DE" sz="1600" dirty="0">
                <a:cs typeface="Arial" panose="020B0604020202020204" pitchFamily="34" charset="0"/>
                <a:sym typeface="Wingdings" panose="05000000000000000000" pitchFamily="2" charset="2"/>
              </a:rPr>
              <a:t>	 Thermische Behaglichkeit im Sommer, 	     ohne stromfressende Klimatechnik</a:t>
            </a:r>
          </a:p>
          <a:p>
            <a:pPr lvl="2"/>
            <a:r>
              <a:rPr lang="de-DE" sz="1600" dirty="0">
                <a:cs typeface="Arial" panose="020B0604020202020204" pitchFamily="34" charset="0"/>
                <a:sym typeface="Wingdings" panose="05000000000000000000" pitchFamily="2" charset="2"/>
              </a:rPr>
              <a:t>	 Sehr guter Schallschutz</a:t>
            </a:r>
          </a:p>
          <a:p>
            <a:pPr lvl="2"/>
            <a:r>
              <a:rPr lang="de-DE" sz="1600" dirty="0">
                <a:cs typeface="Arial" panose="020B0604020202020204" pitchFamily="34" charset="0"/>
              </a:rPr>
              <a:t>	</a:t>
            </a:r>
            <a:r>
              <a:rPr lang="de-DE" sz="1600" dirty="0">
                <a:cs typeface="Arial" panose="020B0604020202020204" pitchFamily="34" charset="0"/>
                <a:sym typeface="Wingdings" panose="05000000000000000000" pitchFamily="2" charset="2"/>
              </a:rPr>
              <a:t> Sehr guter Wärmeschutz</a:t>
            </a:r>
          </a:p>
          <a:p>
            <a:pPr lvl="2"/>
            <a:r>
              <a:rPr lang="de-DE" sz="1600" dirty="0">
                <a:cs typeface="Arial" panose="020B0604020202020204" pitchFamily="34" charset="0"/>
                <a:sym typeface="Wingdings" panose="05000000000000000000" pitchFamily="2" charset="2"/>
              </a:rPr>
              <a:t>	 Hohe mechanische Festigkeit !!!!!</a:t>
            </a:r>
          </a:p>
          <a:p>
            <a:pPr lvl="2"/>
            <a:r>
              <a:rPr lang="de-DE" sz="1600" dirty="0">
                <a:cs typeface="Arial" panose="020B0604020202020204" pitchFamily="34" charset="0"/>
                <a:sym typeface="Wingdings" panose="05000000000000000000" pitchFamily="2" charset="2"/>
              </a:rPr>
              <a:t>	     (Große Fenster, Absturzsicherung, …)</a:t>
            </a:r>
            <a:endParaRPr lang="de-DE" sz="1600" dirty="0">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53</a:t>
            </a:fld>
            <a:endParaRPr lang="de-DE"/>
          </a:p>
        </p:txBody>
      </p:sp>
    </p:spTree>
    <p:extLst>
      <p:ext uri="{BB962C8B-B14F-4D97-AF65-F5344CB8AC3E}">
        <p14:creationId xmlns:p14="http://schemas.microsoft.com/office/powerpoint/2010/main" val="1791046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54</a:t>
            </a:fld>
            <a:endParaRPr lang="de-DE"/>
          </a:p>
        </p:txBody>
      </p:sp>
    </p:spTree>
    <p:extLst>
      <p:ext uri="{BB962C8B-B14F-4D97-AF65-F5344CB8AC3E}">
        <p14:creationId xmlns:p14="http://schemas.microsoft.com/office/powerpoint/2010/main" val="24366250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55</a:t>
            </a:fld>
            <a:endParaRPr lang="de-DE"/>
          </a:p>
        </p:txBody>
      </p:sp>
    </p:spTree>
    <p:extLst>
      <p:ext uri="{BB962C8B-B14F-4D97-AF65-F5344CB8AC3E}">
        <p14:creationId xmlns:p14="http://schemas.microsoft.com/office/powerpoint/2010/main" val="7398969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Gesamte Zeit: knappe Stunde</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56</a:t>
            </a:fld>
            <a:endParaRPr lang="de-DE"/>
          </a:p>
        </p:txBody>
      </p:sp>
    </p:spTree>
    <p:extLst>
      <p:ext uri="{BB962C8B-B14F-4D97-AF65-F5344CB8AC3E}">
        <p14:creationId xmlns:p14="http://schemas.microsoft.com/office/powerpoint/2010/main" val="41223507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57</a:t>
            </a:fld>
            <a:endParaRPr lang="de-DE"/>
          </a:p>
        </p:txBody>
      </p:sp>
    </p:spTree>
    <p:extLst>
      <p:ext uri="{BB962C8B-B14F-4D97-AF65-F5344CB8AC3E}">
        <p14:creationId xmlns:p14="http://schemas.microsoft.com/office/powerpoint/2010/main" val="1763860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58</a:t>
            </a:fld>
            <a:endParaRPr lang="de-DE"/>
          </a:p>
        </p:txBody>
      </p:sp>
    </p:spTree>
    <p:extLst>
      <p:ext uri="{BB962C8B-B14F-4D97-AF65-F5344CB8AC3E}">
        <p14:creationId xmlns:p14="http://schemas.microsoft.com/office/powerpoint/2010/main" val="12669355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Funktionsgetrennte Bauweise: Schall, Wärme, Wetter etc.</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59</a:t>
            </a:fld>
            <a:endParaRPr lang="de-DE"/>
          </a:p>
        </p:txBody>
      </p:sp>
    </p:spTree>
    <p:extLst>
      <p:ext uri="{BB962C8B-B14F-4D97-AF65-F5344CB8AC3E}">
        <p14:creationId xmlns:p14="http://schemas.microsoft.com/office/powerpoint/2010/main" val="30101829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60</a:t>
            </a:fld>
            <a:endParaRPr lang="de-DE"/>
          </a:p>
        </p:txBody>
      </p:sp>
    </p:spTree>
    <p:extLst>
      <p:ext uri="{BB962C8B-B14F-4D97-AF65-F5344CB8AC3E}">
        <p14:creationId xmlns:p14="http://schemas.microsoft.com/office/powerpoint/2010/main" val="228022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1.2 unterliegt der Norm EN 1996-1-1</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7</a:t>
            </a:fld>
            <a:endParaRPr lang="de-DE"/>
          </a:p>
        </p:txBody>
      </p:sp>
    </p:spTree>
    <p:extLst>
      <p:ext uri="{BB962C8B-B14F-4D97-AF65-F5344CB8AC3E}">
        <p14:creationId xmlns:p14="http://schemas.microsoft.com/office/powerpoint/2010/main" val="7127064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Anforderung nach DIN 4109:2018-01 wären 53 dB bewehrtes Bauschalldämm-Maß </a:t>
            </a:r>
            <a:r>
              <a:rPr lang="de-DE" dirty="0" err="1"/>
              <a:t>R`w</a:t>
            </a:r>
            <a:r>
              <a:rPr lang="de-DE" dirty="0"/>
              <a:t> – Empfehlung KS: 56 dB</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61</a:t>
            </a:fld>
            <a:endParaRPr lang="de-DE"/>
          </a:p>
        </p:txBody>
      </p:sp>
    </p:spTree>
    <p:extLst>
      <p:ext uri="{BB962C8B-B14F-4D97-AF65-F5344CB8AC3E}">
        <p14:creationId xmlns:p14="http://schemas.microsoft.com/office/powerpoint/2010/main" val="24294507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Anforderung nach DIN 4109:2018-01 wären 59 dB bewehrtes Bauschalldämm-Maß </a:t>
            </a:r>
            <a:r>
              <a:rPr lang="de-DE" dirty="0" err="1"/>
              <a:t>R`w</a:t>
            </a:r>
            <a:r>
              <a:rPr lang="de-DE" dirty="0"/>
              <a:t> – Empfehlung KS: 67 dB</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62</a:t>
            </a:fld>
            <a:endParaRPr lang="de-DE"/>
          </a:p>
        </p:txBody>
      </p:sp>
    </p:spTree>
    <p:extLst>
      <p:ext uri="{BB962C8B-B14F-4D97-AF65-F5344CB8AC3E}">
        <p14:creationId xmlns:p14="http://schemas.microsoft.com/office/powerpoint/2010/main" val="15169828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63</a:t>
            </a:fld>
            <a:endParaRPr lang="de-DE"/>
          </a:p>
        </p:txBody>
      </p:sp>
    </p:spTree>
    <p:extLst>
      <p:ext uri="{BB962C8B-B14F-4D97-AF65-F5344CB8AC3E}">
        <p14:creationId xmlns:p14="http://schemas.microsoft.com/office/powerpoint/2010/main" val="3323398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Hervorragender Brandschutz. Bereits ab 10 cm mit beidseitigem Dünnlagenputz F90!</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64</a:t>
            </a:fld>
            <a:endParaRPr lang="de-DE"/>
          </a:p>
        </p:txBody>
      </p:sp>
    </p:spTree>
    <p:extLst>
      <p:ext uri="{BB962C8B-B14F-4D97-AF65-F5344CB8AC3E}">
        <p14:creationId xmlns:p14="http://schemas.microsoft.com/office/powerpoint/2010/main" val="3286033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Hervorragender Brandschutz. Bereits ab 10 cm mit beidseitigem Dünnlagenputz F90!</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65</a:t>
            </a:fld>
            <a:endParaRPr lang="de-DE"/>
          </a:p>
        </p:txBody>
      </p:sp>
    </p:spTree>
    <p:extLst>
      <p:ext uri="{BB962C8B-B14F-4D97-AF65-F5344CB8AC3E}">
        <p14:creationId xmlns:p14="http://schemas.microsoft.com/office/powerpoint/2010/main" val="30881435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66</a:t>
            </a:fld>
            <a:endParaRPr lang="de-DE"/>
          </a:p>
        </p:txBody>
      </p:sp>
    </p:spTree>
    <p:extLst>
      <p:ext uri="{BB962C8B-B14F-4D97-AF65-F5344CB8AC3E}">
        <p14:creationId xmlns:p14="http://schemas.microsoft.com/office/powerpoint/2010/main" val="22356035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MFH ab ca. 30 m </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67</a:t>
            </a:fld>
            <a:endParaRPr lang="de-DE"/>
          </a:p>
        </p:txBody>
      </p:sp>
    </p:spTree>
    <p:extLst>
      <p:ext uri="{BB962C8B-B14F-4D97-AF65-F5344CB8AC3E}">
        <p14:creationId xmlns:p14="http://schemas.microsoft.com/office/powerpoint/2010/main" val="25069604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68</a:t>
            </a:fld>
            <a:endParaRPr lang="de-DE"/>
          </a:p>
        </p:txBody>
      </p:sp>
    </p:spTree>
    <p:extLst>
      <p:ext uri="{BB962C8B-B14F-4D97-AF65-F5344CB8AC3E}">
        <p14:creationId xmlns:p14="http://schemas.microsoft.com/office/powerpoint/2010/main" val="33445261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69</a:t>
            </a:fld>
            <a:endParaRPr lang="de-DE"/>
          </a:p>
        </p:txBody>
      </p:sp>
    </p:spTree>
    <p:extLst>
      <p:ext uri="{BB962C8B-B14F-4D97-AF65-F5344CB8AC3E}">
        <p14:creationId xmlns:p14="http://schemas.microsoft.com/office/powerpoint/2010/main" val="14475619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Kirche zur Heiligen Familie in Nürnberg</a:t>
            </a:r>
          </a:p>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70</a:t>
            </a:fld>
            <a:endParaRPr lang="de-DE"/>
          </a:p>
        </p:txBody>
      </p:sp>
    </p:spTree>
    <p:extLst>
      <p:ext uri="{BB962C8B-B14F-4D97-AF65-F5344CB8AC3E}">
        <p14:creationId xmlns:p14="http://schemas.microsoft.com/office/powerpoint/2010/main" val="159085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Bild 2 – kein Bruchsteinmauerwerk, da Bruchstein regelmäßig sind und im Verband gemauert werden</a:t>
            </a:r>
          </a:p>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8</a:t>
            </a:fld>
            <a:endParaRPr lang="de-DE"/>
          </a:p>
        </p:txBody>
      </p:sp>
    </p:spTree>
    <p:extLst>
      <p:ext uri="{BB962C8B-B14F-4D97-AF65-F5344CB8AC3E}">
        <p14:creationId xmlns:p14="http://schemas.microsoft.com/office/powerpoint/2010/main" val="8309395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KiGa</a:t>
            </a:r>
            <a:r>
              <a:rPr lang="de-DE" dirty="0"/>
              <a:t> Röthenbach – Sporthalle Heßdorf – Lebenshilfe in Feuchtwangen</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71</a:t>
            </a:fld>
            <a:endParaRPr lang="de-DE"/>
          </a:p>
        </p:txBody>
      </p:sp>
    </p:spTree>
    <p:extLst>
      <p:ext uri="{BB962C8B-B14F-4D97-AF65-F5344CB8AC3E}">
        <p14:creationId xmlns:p14="http://schemas.microsoft.com/office/powerpoint/2010/main" val="33863238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Privathaus – Seniorenwohnheim Regensburg</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72</a:t>
            </a:fld>
            <a:endParaRPr lang="de-DE"/>
          </a:p>
        </p:txBody>
      </p:sp>
    </p:spTree>
    <p:extLst>
      <p:ext uri="{BB962C8B-B14F-4D97-AF65-F5344CB8AC3E}">
        <p14:creationId xmlns:p14="http://schemas.microsoft.com/office/powerpoint/2010/main" val="31439877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 Karl-Borromäus in Nürnberg 1926/27 gebaut im expressionistischen Stil errichtet</a:t>
            </a:r>
          </a:p>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73</a:t>
            </a:fld>
            <a:endParaRPr lang="de-DE"/>
          </a:p>
        </p:txBody>
      </p:sp>
    </p:spTree>
    <p:extLst>
      <p:ext uri="{BB962C8B-B14F-4D97-AF65-F5344CB8AC3E}">
        <p14:creationId xmlns:p14="http://schemas.microsoft.com/office/powerpoint/2010/main" val="12516119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74</a:t>
            </a:fld>
            <a:endParaRPr lang="de-DE"/>
          </a:p>
        </p:txBody>
      </p:sp>
    </p:spTree>
    <p:extLst>
      <p:ext uri="{BB962C8B-B14F-4D97-AF65-F5344CB8AC3E}">
        <p14:creationId xmlns:p14="http://schemas.microsoft.com/office/powerpoint/2010/main" val="6789982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75</a:t>
            </a:fld>
            <a:endParaRPr lang="de-DE"/>
          </a:p>
        </p:txBody>
      </p:sp>
    </p:spTree>
    <p:extLst>
      <p:ext uri="{BB962C8B-B14F-4D97-AF65-F5344CB8AC3E}">
        <p14:creationId xmlns:p14="http://schemas.microsoft.com/office/powerpoint/2010/main" val="29267200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Schallschutz, Brandschutz, Einbruchsschutz, Sommerlich Wärmeschutz, behagliches Raumklima</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76</a:t>
            </a:fld>
            <a:endParaRPr lang="de-DE"/>
          </a:p>
        </p:txBody>
      </p:sp>
    </p:spTree>
    <p:extLst>
      <p:ext uri="{BB962C8B-B14F-4D97-AF65-F5344CB8AC3E}">
        <p14:creationId xmlns:p14="http://schemas.microsoft.com/office/powerpoint/2010/main" val="15086124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Beton ist Verursacher für 11% der gesamten Co² Belastung, weltweit gesehen! </a:t>
            </a:r>
          </a:p>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77</a:t>
            </a:fld>
            <a:endParaRPr lang="de-DE"/>
          </a:p>
        </p:txBody>
      </p:sp>
    </p:spTree>
    <p:extLst>
      <p:ext uri="{BB962C8B-B14F-4D97-AF65-F5344CB8AC3E}">
        <p14:creationId xmlns:p14="http://schemas.microsoft.com/office/powerpoint/2010/main" val="13947373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 Karl-Borromäus in Nürnberg</a:t>
            </a:r>
          </a:p>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78</a:t>
            </a:fld>
            <a:endParaRPr lang="de-DE"/>
          </a:p>
        </p:txBody>
      </p:sp>
    </p:spTree>
    <p:extLst>
      <p:ext uri="{BB962C8B-B14F-4D97-AF65-F5344CB8AC3E}">
        <p14:creationId xmlns:p14="http://schemas.microsoft.com/office/powerpoint/2010/main" val="26505435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663" y="747713"/>
            <a:ext cx="6610350" cy="371951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3749062-D448-4C94-A63F-3DD1649E5360}" type="slidenum">
              <a:rPr lang="de-DE" smtClean="0"/>
              <a:pPr>
                <a:defRPr/>
              </a:pPr>
              <a:t>79</a:t>
            </a:fld>
            <a:endParaRPr lang="de-DE"/>
          </a:p>
        </p:txBody>
      </p:sp>
    </p:spTree>
    <p:extLst>
      <p:ext uri="{BB962C8B-B14F-4D97-AF65-F5344CB8AC3E}">
        <p14:creationId xmlns:p14="http://schemas.microsoft.com/office/powerpoint/2010/main" val="3393885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9</a:t>
            </a:fld>
            <a:endParaRPr lang="de-DE"/>
          </a:p>
        </p:txBody>
      </p:sp>
    </p:spTree>
    <p:extLst>
      <p:ext uri="{BB962C8B-B14F-4D97-AF65-F5344CB8AC3E}">
        <p14:creationId xmlns:p14="http://schemas.microsoft.com/office/powerpoint/2010/main" val="260888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Von einer Mauerwerkswand spricht man, wenn die Länge größer als 500mm ist.</a:t>
            </a:r>
          </a:p>
          <a:p>
            <a:r>
              <a:rPr lang="de-DE" dirty="0"/>
              <a:t>Offener Grundriss – Schutzbedürftige Räume (SZ, KZ oder Gast) grenzen unmittelbar an Wohnräume/Wohnungen</a:t>
            </a:r>
          </a:p>
        </p:txBody>
      </p:sp>
      <p:sp>
        <p:nvSpPr>
          <p:cNvPr id="4" name="Foliennummernplatzhalter 3"/>
          <p:cNvSpPr>
            <a:spLocks noGrp="1"/>
          </p:cNvSpPr>
          <p:nvPr>
            <p:ph type="sldNum" sz="quarter" idx="5"/>
          </p:nvPr>
        </p:nvSpPr>
        <p:spPr/>
        <p:txBody>
          <a:bodyPr/>
          <a:lstStyle/>
          <a:p>
            <a:pPr>
              <a:defRPr/>
            </a:pPr>
            <a:fld id="{E3749062-D448-4C94-A63F-3DD1649E5360}" type="slidenum">
              <a:rPr lang="de-DE" smtClean="0"/>
              <a:pPr>
                <a:defRPr/>
              </a:pPr>
              <a:t>10</a:t>
            </a:fld>
            <a:endParaRPr lang="de-DE"/>
          </a:p>
        </p:txBody>
      </p:sp>
    </p:spTree>
    <p:extLst>
      <p:ext uri="{BB962C8B-B14F-4D97-AF65-F5344CB8AC3E}">
        <p14:creationId xmlns:p14="http://schemas.microsoft.com/office/powerpoint/2010/main" val="3828191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1424" y="1340768"/>
            <a:ext cx="10363200" cy="1470025"/>
          </a:xfrm>
          <a:prstGeom prst="rect">
            <a:avLst/>
          </a:prstGeom>
        </p:spPr>
        <p:txBody>
          <a:bodyPr/>
          <a:lstStyle>
            <a:lvl1pPr>
              <a:defRPr b="1">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3"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2583149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1424" y="1340768"/>
            <a:ext cx="10363200" cy="1470025"/>
          </a:xfrm>
          <a:prstGeom prst="rect">
            <a:avLst/>
          </a:prstGeom>
        </p:spPr>
        <p:txBody>
          <a:bodyPr/>
          <a:lstStyle>
            <a:lvl1pPr>
              <a:defRPr b="1">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3"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268720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3085033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8018" y="620713"/>
            <a:ext cx="7969249" cy="360362"/>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95251" y="1268413"/>
            <a:ext cx="11952816" cy="4303712"/>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3465328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31371" y="548680"/>
            <a:ext cx="9408584" cy="360362"/>
          </a:xfrm>
          <a:prstGeom prst="rect">
            <a:avLst/>
          </a:prstGeom>
        </p:spPr>
        <p:txBody>
          <a:bodyPr/>
          <a:lstStyle>
            <a:lvl1pPr>
              <a:defRPr sz="2400">
                <a:solidFill>
                  <a:srgbClr val="009DEC"/>
                </a:solidFill>
              </a:defRPr>
            </a:lvl1pPr>
          </a:lstStyle>
          <a:p>
            <a:r>
              <a:rPr lang="de-DE" dirty="0"/>
              <a:t>Titelmasterformat durch Klicken bearbeiten</a:t>
            </a:r>
          </a:p>
        </p:txBody>
      </p:sp>
      <p:sp>
        <p:nvSpPr>
          <p:cNvPr id="3" name="Textplatzhalter 2"/>
          <p:cNvSpPr>
            <a:spLocks noGrp="1"/>
          </p:cNvSpPr>
          <p:nvPr>
            <p:ph type="body" sz="half" idx="1"/>
          </p:nvPr>
        </p:nvSpPr>
        <p:spPr>
          <a:xfrm>
            <a:off x="431371" y="1340767"/>
            <a:ext cx="5442380" cy="4231357"/>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076951" y="1340767"/>
            <a:ext cx="5875867" cy="4231358"/>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305848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Inhalt und Text">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35360" y="1412776"/>
            <a:ext cx="5538391" cy="4159349"/>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76951" y="1412775"/>
            <a:ext cx="5875867" cy="415935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itel 1"/>
          <p:cNvSpPr>
            <a:spLocks noGrp="1"/>
          </p:cNvSpPr>
          <p:nvPr>
            <p:ph type="title"/>
          </p:nvPr>
        </p:nvSpPr>
        <p:spPr>
          <a:xfrm>
            <a:off x="431371" y="548680"/>
            <a:ext cx="9408584" cy="360362"/>
          </a:xfrm>
          <a:prstGeom prst="rect">
            <a:avLst/>
          </a:prstGeom>
        </p:spPr>
        <p:txBody>
          <a:bodyPr/>
          <a:lstStyle>
            <a:lvl1pPr>
              <a:defRPr sz="2400">
                <a:solidFill>
                  <a:srgbClr val="009DEC"/>
                </a:solidFill>
              </a:defRPr>
            </a:lvl1pPr>
          </a:lstStyle>
          <a:p>
            <a:r>
              <a:rPr lang="de-DE" dirty="0"/>
              <a:t>Titelmasterformat durch Klicken bearbeiten</a:t>
            </a:r>
          </a:p>
        </p:txBody>
      </p:sp>
      <p:sp>
        <p:nvSpPr>
          <p:cNvPr id="6"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1455966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xt und zwei Inhalte">
    <p:spTree>
      <p:nvGrpSpPr>
        <p:cNvPr id="1" name=""/>
        <p:cNvGrpSpPr/>
        <p:nvPr/>
      </p:nvGrpSpPr>
      <p:grpSpPr>
        <a:xfrm>
          <a:off x="0" y="0"/>
          <a:ext cx="0" cy="0"/>
          <a:chOff x="0" y="0"/>
          <a:chExt cx="0" cy="0"/>
        </a:xfrm>
      </p:grpSpPr>
      <p:sp>
        <p:nvSpPr>
          <p:cNvPr id="3" name="Textplatzhalter 2"/>
          <p:cNvSpPr>
            <a:spLocks noGrp="1"/>
          </p:cNvSpPr>
          <p:nvPr>
            <p:ph type="body" sz="half" idx="1"/>
          </p:nvPr>
        </p:nvSpPr>
        <p:spPr>
          <a:xfrm>
            <a:off x="335360" y="1340767"/>
            <a:ext cx="5538391" cy="4231357"/>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6076951" y="1340767"/>
            <a:ext cx="5875867" cy="2002508"/>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6076951" y="3495675"/>
            <a:ext cx="5875867" cy="207645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Titel 1"/>
          <p:cNvSpPr>
            <a:spLocks noGrp="1"/>
          </p:cNvSpPr>
          <p:nvPr>
            <p:ph type="title"/>
          </p:nvPr>
        </p:nvSpPr>
        <p:spPr>
          <a:xfrm>
            <a:off x="431371" y="548680"/>
            <a:ext cx="9408584" cy="360362"/>
          </a:xfrm>
          <a:prstGeom prst="rect">
            <a:avLst/>
          </a:prstGeom>
        </p:spPr>
        <p:txBody>
          <a:bodyPr/>
          <a:lstStyle>
            <a:lvl1pPr>
              <a:defRPr sz="2400">
                <a:solidFill>
                  <a:srgbClr val="009DEC"/>
                </a:solidFill>
              </a:defRPr>
            </a:lvl1pPr>
          </a:lstStyle>
          <a:p>
            <a:r>
              <a:rPr lang="de-DE" dirty="0"/>
              <a:t>Titelmasterformat durch Klicken bearbeiten</a:t>
            </a:r>
          </a:p>
        </p:txBody>
      </p:sp>
      <p:sp>
        <p:nvSpPr>
          <p:cNvPr id="7"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696720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488018" y="620713"/>
            <a:ext cx="7969249" cy="360362"/>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1" y="1268413"/>
            <a:ext cx="5873751" cy="430371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076951" y="1268413"/>
            <a:ext cx="5875867" cy="430371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3720586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412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1424" y="1340768"/>
            <a:ext cx="10363200" cy="1470025"/>
          </a:xfrm>
          <a:prstGeom prst="rect">
            <a:avLst/>
          </a:prstGeom>
        </p:spPr>
        <p:txBody>
          <a:bodyPr/>
          <a:lstStyle>
            <a:lvl1pPr>
              <a:defRPr b="1">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3"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1571867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1759892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229743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8018" y="620713"/>
            <a:ext cx="7969249" cy="360362"/>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95251" y="1268413"/>
            <a:ext cx="11952816" cy="4303712"/>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2235779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31371" y="548680"/>
            <a:ext cx="9408584" cy="360362"/>
          </a:xfrm>
          <a:prstGeom prst="rect">
            <a:avLst/>
          </a:prstGeom>
        </p:spPr>
        <p:txBody>
          <a:bodyPr/>
          <a:lstStyle>
            <a:lvl1pPr>
              <a:defRPr sz="2400">
                <a:solidFill>
                  <a:srgbClr val="009DEC"/>
                </a:solidFill>
              </a:defRPr>
            </a:lvl1pPr>
          </a:lstStyle>
          <a:p>
            <a:r>
              <a:rPr lang="de-DE" dirty="0"/>
              <a:t>Titelmasterformat durch Klicken bearbeiten</a:t>
            </a:r>
          </a:p>
        </p:txBody>
      </p:sp>
      <p:sp>
        <p:nvSpPr>
          <p:cNvPr id="3" name="Textplatzhalter 2"/>
          <p:cNvSpPr>
            <a:spLocks noGrp="1"/>
          </p:cNvSpPr>
          <p:nvPr>
            <p:ph type="body" sz="half" idx="1"/>
          </p:nvPr>
        </p:nvSpPr>
        <p:spPr>
          <a:xfrm>
            <a:off x="431371" y="1340767"/>
            <a:ext cx="5442380" cy="4231357"/>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076951" y="1340767"/>
            <a:ext cx="5875867" cy="4231358"/>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1580310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Inhalt und Text">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35360" y="1412776"/>
            <a:ext cx="5538391" cy="4159349"/>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76951" y="1412775"/>
            <a:ext cx="5875867" cy="415935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itel 1"/>
          <p:cNvSpPr>
            <a:spLocks noGrp="1"/>
          </p:cNvSpPr>
          <p:nvPr>
            <p:ph type="title"/>
          </p:nvPr>
        </p:nvSpPr>
        <p:spPr>
          <a:xfrm>
            <a:off x="431371" y="548680"/>
            <a:ext cx="9408584" cy="360362"/>
          </a:xfrm>
          <a:prstGeom prst="rect">
            <a:avLst/>
          </a:prstGeom>
        </p:spPr>
        <p:txBody>
          <a:bodyPr/>
          <a:lstStyle>
            <a:lvl1pPr>
              <a:defRPr sz="2400">
                <a:solidFill>
                  <a:srgbClr val="009DEC"/>
                </a:solidFill>
              </a:defRPr>
            </a:lvl1pPr>
          </a:lstStyle>
          <a:p>
            <a:r>
              <a:rPr lang="de-DE" dirty="0"/>
              <a:t>Titelmasterformat durch Klicken bearbeiten</a:t>
            </a:r>
          </a:p>
        </p:txBody>
      </p:sp>
      <p:sp>
        <p:nvSpPr>
          <p:cNvPr id="6"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835530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Text und zwei Inhalte">
    <p:spTree>
      <p:nvGrpSpPr>
        <p:cNvPr id="1" name=""/>
        <p:cNvGrpSpPr/>
        <p:nvPr/>
      </p:nvGrpSpPr>
      <p:grpSpPr>
        <a:xfrm>
          <a:off x="0" y="0"/>
          <a:ext cx="0" cy="0"/>
          <a:chOff x="0" y="0"/>
          <a:chExt cx="0" cy="0"/>
        </a:xfrm>
      </p:grpSpPr>
      <p:sp>
        <p:nvSpPr>
          <p:cNvPr id="3" name="Textplatzhalter 2"/>
          <p:cNvSpPr>
            <a:spLocks noGrp="1"/>
          </p:cNvSpPr>
          <p:nvPr>
            <p:ph type="body" sz="half" idx="1"/>
          </p:nvPr>
        </p:nvSpPr>
        <p:spPr>
          <a:xfrm>
            <a:off x="335360" y="1340767"/>
            <a:ext cx="5538391" cy="4231357"/>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6076951" y="1340767"/>
            <a:ext cx="5875867" cy="2002508"/>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6076951" y="3495675"/>
            <a:ext cx="5875867" cy="207645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Titel 1"/>
          <p:cNvSpPr>
            <a:spLocks noGrp="1"/>
          </p:cNvSpPr>
          <p:nvPr>
            <p:ph type="title"/>
          </p:nvPr>
        </p:nvSpPr>
        <p:spPr>
          <a:xfrm>
            <a:off x="431371" y="548680"/>
            <a:ext cx="9408584" cy="360362"/>
          </a:xfrm>
          <a:prstGeom prst="rect">
            <a:avLst/>
          </a:prstGeom>
        </p:spPr>
        <p:txBody>
          <a:bodyPr/>
          <a:lstStyle>
            <a:lvl1pPr>
              <a:defRPr sz="2400">
                <a:solidFill>
                  <a:srgbClr val="009DEC"/>
                </a:solidFill>
              </a:defRPr>
            </a:lvl1pPr>
          </a:lstStyle>
          <a:p>
            <a:r>
              <a:rPr lang="de-DE" dirty="0"/>
              <a:t>Titelmasterformat durch Klicken bearbeiten</a:t>
            </a:r>
          </a:p>
        </p:txBody>
      </p:sp>
      <p:sp>
        <p:nvSpPr>
          <p:cNvPr id="7"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2218792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488018" y="620713"/>
            <a:ext cx="7969249" cy="360362"/>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1" y="1268413"/>
            <a:ext cx="5873751" cy="430371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076951" y="1268413"/>
            <a:ext cx="5875867" cy="430371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220762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000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8018" y="620713"/>
            <a:ext cx="7969249" cy="360362"/>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95251" y="1268413"/>
            <a:ext cx="11952816" cy="4303712"/>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1654223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31371" y="548680"/>
            <a:ext cx="9408584" cy="360362"/>
          </a:xfrm>
          <a:prstGeom prst="rect">
            <a:avLst/>
          </a:prstGeom>
        </p:spPr>
        <p:txBody>
          <a:bodyPr/>
          <a:lstStyle>
            <a:lvl1pPr>
              <a:defRPr sz="2400">
                <a:solidFill>
                  <a:srgbClr val="009DEC"/>
                </a:solidFill>
              </a:defRPr>
            </a:lvl1pPr>
          </a:lstStyle>
          <a:p>
            <a:r>
              <a:rPr lang="de-DE" dirty="0"/>
              <a:t>Titelmasterformat durch Klicken bearbeiten</a:t>
            </a:r>
          </a:p>
        </p:txBody>
      </p:sp>
      <p:sp>
        <p:nvSpPr>
          <p:cNvPr id="3" name="Textplatzhalter 2"/>
          <p:cNvSpPr>
            <a:spLocks noGrp="1"/>
          </p:cNvSpPr>
          <p:nvPr>
            <p:ph type="body" sz="half" idx="1"/>
          </p:nvPr>
        </p:nvSpPr>
        <p:spPr>
          <a:xfrm>
            <a:off x="431371" y="1340767"/>
            <a:ext cx="5442380" cy="4231357"/>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076951" y="1340767"/>
            <a:ext cx="5875867" cy="4231358"/>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225279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35360" y="1412776"/>
            <a:ext cx="5538391" cy="4159349"/>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76951" y="1412775"/>
            <a:ext cx="5875867" cy="415935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itel 1"/>
          <p:cNvSpPr>
            <a:spLocks noGrp="1"/>
          </p:cNvSpPr>
          <p:nvPr>
            <p:ph type="title"/>
          </p:nvPr>
        </p:nvSpPr>
        <p:spPr>
          <a:xfrm>
            <a:off x="431371" y="548680"/>
            <a:ext cx="9408584" cy="360362"/>
          </a:xfrm>
          <a:prstGeom prst="rect">
            <a:avLst/>
          </a:prstGeom>
        </p:spPr>
        <p:txBody>
          <a:bodyPr/>
          <a:lstStyle>
            <a:lvl1pPr>
              <a:defRPr sz="2400">
                <a:solidFill>
                  <a:srgbClr val="009DEC"/>
                </a:solidFill>
              </a:defRPr>
            </a:lvl1pPr>
          </a:lstStyle>
          <a:p>
            <a:r>
              <a:rPr lang="de-DE" dirty="0"/>
              <a:t>Titelmasterformat durch Klicken bearbeiten</a:t>
            </a:r>
          </a:p>
        </p:txBody>
      </p:sp>
      <p:sp>
        <p:nvSpPr>
          <p:cNvPr id="6"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1803336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Text und zwei Inhalte">
    <p:spTree>
      <p:nvGrpSpPr>
        <p:cNvPr id="1" name=""/>
        <p:cNvGrpSpPr/>
        <p:nvPr/>
      </p:nvGrpSpPr>
      <p:grpSpPr>
        <a:xfrm>
          <a:off x="0" y="0"/>
          <a:ext cx="0" cy="0"/>
          <a:chOff x="0" y="0"/>
          <a:chExt cx="0" cy="0"/>
        </a:xfrm>
      </p:grpSpPr>
      <p:sp>
        <p:nvSpPr>
          <p:cNvPr id="3" name="Textplatzhalter 2"/>
          <p:cNvSpPr>
            <a:spLocks noGrp="1"/>
          </p:cNvSpPr>
          <p:nvPr>
            <p:ph type="body" sz="half" idx="1"/>
          </p:nvPr>
        </p:nvSpPr>
        <p:spPr>
          <a:xfrm>
            <a:off x="335360" y="1340767"/>
            <a:ext cx="5538391" cy="4231357"/>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nvPr>
        </p:nvSpPr>
        <p:spPr>
          <a:xfrm>
            <a:off x="6076951" y="1340767"/>
            <a:ext cx="5875867" cy="2002508"/>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6076951" y="3495675"/>
            <a:ext cx="5875867" cy="2076450"/>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Titel 1"/>
          <p:cNvSpPr>
            <a:spLocks noGrp="1"/>
          </p:cNvSpPr>
          <p:nvPr>
            <p:ph type="title"/>
          </p:nvPr>
        </p:nvSpPr>
        <p:spPr>
          <a:xfrm>
            <a:off x="431371" y="548680"/>
            <a:ext cx="9408584" cy="360362"/>
          </a:xfrm>
          <a:prstGeom prst="rect">
            <a:avLst/>
          </a:prstGeom>
        </p:spPr>
        <p:txBody>
          <a:bodyPr/>
          <a:lstStyle>
            <a:lvl1pPr>
              <a:defRPr sz="2400">
                <a:solidFill>
                  <a:srgbClr val="009DEC"/>
                </a:solidFill>
              </a:defRPr>
            </a:lvl1pPr>
          </a:lstStyle>
          <a:p>
            <a:r>
              <a:rPr lang="de-DE" dirty="0"/>
              <a:t>Titelmasterformat durch Klicken bearbeiten</a:t>
            </a:r>
          </a:p>
        </p:txBody>
      </p:sp>
      <p:sp>
        <p:nvSpPr>
          <p:cNvPr id="7"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3605296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488018" y="620713"/>
            <a:ext cx="7969249" cy="360362"/>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1" y="1268413"/>
            <a:ext cx="5873751" cy="430371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076951" y="1268413"/>
            <a:ext cx="5875867" cy="430371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Tree>
    <p:extLst>
      <p:ext uri="{BB962C8B-B14F-4D97-AF65-F5344CB8AC3E}">
        <p14:creationId xmlns:p14="http://schemas.microsoft.com/office/powerpoint/2010/main" val="87401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968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295400" y="836613"/>
            <a:ext cx="9408584" cy="360362"/>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002944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1.emf"/><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emf"/><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Textfeld 5"/>
          <p:cNvSpPr txBox="1">
            <a:spLocks noChangeArrowheads="1"/>
          </p:cNvSpPr>
          <p:nvPr userDrawn="1"/>
        </p:nvSpPr>
        <p:spPr bwMode="auto">
          <a:xfrm>
            <a:off x="2423723" y="4110910"/>
            <a:ext cx="4668329"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457200" eaLnBrk="1" fontAlgn="base" hangingPunct="1">
              <a:lnSpc>
                <a:spcPts val="3000"/>
              </a:lnSpc>
              <a:spcBef>
                <a:spcPct val="0"/>
              </a:spcBef>
              <a:spcAft>
                <a:spcPct val="0"/>
              </a:spcAft>
            </a:pPr>
            <a:r>
              <a:rPr lang="de-DE" altLang="de-DE" sz="2600" b="1" dirty="0">
                <a:solidFill>
                  <a:prstClr val="white"/>
                </a:solidFill>
                <a:latin typeface="Arial" pitchFamily="34" charset="0"/>
                <a:cs typeface="Arial" pitchFamily="34" charset="0"/>
              </a:rPr>
              <a:t>Zapf Daigfuss Bauforum </a:t>
            </a:r>
            <a:br>
              <a:rPr lang="de-DE" altLang="de-DE" sz="2600" dirty="0">
                <a:solidFill>
                  <a:prstClr val="white"/>
                </a:solidFill>
                <a:latin typeface="Arial" pitchFamily="34" charset="0"/>
                <a:cs typeface="Arial" pitchFamily="34" charset="0"/>
              </a:rPr>
            </a:br>
            <a:r>
              <a:rPr lang="de-DE" altLang="de-DE" sz="2600" dirty="0">
                <a:solidFill>
                  <a:prstClr val="white"/>
                </a:solidFill>
                <a:latin typeface="Arial" pitchFamily="34" charset="0"/>
                <a:cs typeface="Arial" pitchFamily="34" charset="0"/>
              </a:rPr>
              <a:t>Wo aus Erfahrung Wissen wird.</a:t>
            </a:r>
          </a:p>
        </p:txBody>
      </p:sp>
      <p:pic>
        <p:nvPicPr>
          <p:cNvPr id="18" name="Bild 8" descr="KS-Claim_2012_Weiss_CMYK.ai"/>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374024" y="4727123"/>
            <a:ext cx="1818353"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8"/>
          <p:cNvSpPr>
            <a:spLocks noChangeShapeType="1"/>
          </p:cNvSpPr>
          <p:nvPr userDrawn="1"/>
        </p:nvSpPr>
        <p:spPr bwMode="gray">
          <a:xfrm>
            <a:off x="334434" y="6021388"/>
            <a:ext cx="11523133" cy="0"/>
          </a:xfrm>
          <a:prstGeom prst="line">
            <a:avLst/>
          </a:prstGeom>
          <a:noFill/>
          <a:ln w="6350">
            <a:solidFill>
              <a:srgbClr val="00CCFF"/>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de-DE" sz="1300"/>
          </a:p>
        </p:txBody>
      </p:sp>
      <p:sp>
        <p:nvSpPr>
          <p:cNvPr id="2" name="Textfeld 1"/>
          <p:cNvSpPr txBox="1"/>
          <p:nvPr userDrawn="1"/>
        </p:nvSpPr>
        <p:spPr>
          <a:xfrm>
            <a:off x="250335" y="6089027"/>
            <a:ext cx="3936437" cy="492443"/>
          </a:xfrm>
          <a:prstGeom prst="rect">
            <a:avLst/>
          </a:prstGeom>
          <a:noFill/>
        </p:spPr>
        <p:txBody>
          <a:bodyPr wrap="square" rtlCol="0">
            <a:spAutoFit/>
          </a:bodyPr>
          <a:lstStyle/>
          <a:p>
            <a:r>
              <a:rPr lang="de-DE" sz="1300" dirty="0"/>
              <a:t>Kalksandstein News 2021</a:t>
            </a:r>
          </a:p>
          <a:p>
            <a:r>
              <a:rPr lang="de-DE" sz="1300" dirty="0"/>
              <a:t>Stefan Stangl</a:t>
            </a:r>
          </a:p>
        </p:txBody>
      </p:sp>
      <p:pic>
        <p:nvPicPr>
          <p:cNvPr id="5" name="Grafik 4">
            <a:extLst>
              <a:ext uri="{FF2B5EF4-FFF2-40B4-BE49-F238E27FC236}">
                <a16:creationId xmlns:a16="http://schemas.microsoft.com/office/drawing/2014/main" id="{4C2F7262-25B5-4DDB-811C-FB4E5C0DC79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580714" y="6165304"/>
            <a:ext cx="2337428" cy="520528"/>
          </a:xfrm>
          <a:prstGeom prst="rect">
            <a:avLst/>
          </a:prstGeom>
        </p:spPr>
      </p:pic>
    </p:spTree>
    <p:extLst>
      <p:ext uri="{BB962C8B-B14F-4D97-AF65-F5344CB8AC3E}">
        <p14:creationId xmlns:p14="http://schemas.microsoft.com/office/powerpoint/2010/main" val="88508432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7" r:id="rId3"/>
    <p:sldLayoutId id="2147483988" r:id="rId4"/>
    <p:sldLayoutId id="2147483989" r:id="rId5"/>
    <p:sldLayoutId id="2147483990" r:id="rId6"/>
    <p:sldLayoutId id="2147483991" r:id="rId7"/>
    <p:sldLayoutId id="2147484017" r:id="rId8"/>
    <p:sldLayoutId id="214748401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Textfeld 5"/>
          <p:cNvSpPr txBox="1">
            <a:spLocks noChangeArrowheads="1"/>
          </p:cNvSpPr>
          <p:nvPr userDrawn="1"/>
        </p:nvSpPr>
        <p:spPr bwMode="auto">
          <a:xfrm>
            <a:off x="2423723" y="4110910"/>
            <a:ext cx="4668329"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457200" eaLnBrk="1" fontAlgn="base" hangingPunct="1">
              <a:lnSpc>
                <a:spcPts val="3000"/>
              </a:lnSpc>
              <a:spcBef>
                <a:spcPct val="0"/>
              </a:spcBef>
              <a:spcAft>
                <a:spcPct val="0"/>
              </a:spcAft>
            </a:pPr>
            <a:r>
              <a:rPr lang="de-DE" altLang="de-DE" sz="2600" b="1" dirty="0">
                <a:solidFill>
                  <a:prstClr val="white"/>
                </a:solidFill>
                <a:latin typeface="Arial" pitchFamily="34" charset="0"/>
                <a:cs typeface="Arial" pitchFamily="34" charset="0"/>
              </a:rPr>
              <a:t>Zapf Daigfuss Bauforum </a:t>
            </a:r>
            <a:br>
              <a:rPr lang="de-DE" altLang="de-DE" sz="2600" dirty="0">
                <a:solidFill>
                  <a:prstClr val="white"/>
                </a:solidFill>
                <a:latin typeface="Arial" pitchFamily="34" charset="0"/>
                <a:cs typeface="Arial" pitchFamily="34" charset="0"/>
              </a:rPr>
            </a:br>
            <a:r>
              <a:rPr lang="de-DE" altLang="de-DE" sz="2600" dirty="0">
                <a:solidFill>
                  <a:prstClr val="white"/>
                </a:solidFill>
                <a:latin typeface="Arial" pitchFamily="34" charset="0"/>
                <a:cs typeface="Arial" pitchFamily="34" charset="0"/>
              </a:rPr>
              <a:t>Wo aus Erfahrung Wissen wird.</a:t>
            </a:r>
          </a:p>
        </p:txBody>
      </p:sp>
      <p:pic>
        <p:nvPicPr>
          <p:cNvPr id="18" name="Bild 8" descr="KS-Claim_2012_Weiss_CMYK.ai"/>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374024" y="4727123"/>
            <a:ext cx="1818353"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userDrawn="1"/>
        </p:nvSpPr>
        <p:spPr>
          <a:xfrm>
            <a:off x="250335" y="6089027"/>
            <a:ext cx="3936437" cy="492443"/>
          </a:xfrm>
          <a:prstGeom prst="rect">
            <a:avLst/>
          </a:prstGeom>
          <a:noFill/>
        </p:spPr>
        <p:txBody>
          <a:bodyPr wrap="square" rtlCol="0">
            <a:spAutoFit/>
          </a:bodyPr>
          <a:lstStyle/>
          <a:p>
            <a:endParaRPr lang="de-DE" sz="1300" dirty="0"/>
          </a:p>
          <a:p>
            <a:endParaRPr lang="de-DE" sz="1300" dirty="0"/>
          </a:p>
        </p:txBody>
      </p:sp>
      <p:pic>
        <p:nvPicPr>
          <p:cNvPr id="5" name="Grafik 4">
            <a:extLst>
              <a:ext uri="{FF2B5EF4-FFF2-40B4-BE49-F238E27FC236}">
                <a16:creationId xmlns:a16="http://schemas.microsoft.com/office/drawing/2014/main" id="{4C2F7262-25B5-4DDB-811C-FB4E5C0DC79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580714" y="6165304"/>
            <a:ext cx="2337428" cy="520528"/>
          </a:xfrm>
          <a:prstGeom prst="rect">
            <a:avLst/>
          </a:prstGeom>
        </p:spPr>
      </p:pic>
    </p:spTree>
    <p:extLst>
      <p:ext uri="{BB962C8B-B14F-4D97-AF65-F5344CB8AC3E}">
        <p14:creationId xmlns:p14="http://schemas.microsoft.com/office/powerpoint/2010/main" val="303714013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Textfeld 5"/>
          <p:cNvSpPr txBox="1">
            <a:spLocks noChangeArrowheads="1"/>
          </p:cNvSpPr>
          <p:nvPr userDrawn="1"/>
        </p:nvSpPr>
        <p:spPr bwMode="auto">
          <a:xfrm>
            <a:off x="2423723" y="4110910"/>
            <a:ext cx="4668329"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457200" eaLnBrk="1" fontAlgn="base" hangingPunct="1">
              <a:lnSpc>
                <a:spcPts val="3000"/>
              </a:lnSpc>
              <a:spcBef>
                <a:spcPct val="0"/>
              </a:spcBef>
              <a:spcAft>
                <a:spcPct val="0"/>
              </a:spcAft>
            </a:pPr>
            <a:r>
              <a:rPr lang="de-DE" altLang="de-DE" sz="2600" b="1" dirty="0">
                <a:solidFill>
                  <a:prstClr val="white"/>
                </a:solidFill>
                <a:latin typeface="Arial" pitchFamily="34" charset="0"/>
                <a:cs typeface="Arial" pitchFamily="34" charset="0"/>
              </a:rPr>
              <a:t>Zapf Daigfuss Bauforum </a:t>
            </a:r>
            <a:br>
              <a:rPr lang="de-DE" altLang="de-DE" sz="2600" dirty="0">
                <a:solidFill>
                  <a:prstClr val="white"/>
                </a:solidFill>
                <a:latin typeface="Arial" pitchFamily="34" charset="0"/>
                <a:cs typeface="Arial" pitchFamily="34" charset="0"/>
              </a:rPr>
            </a:br>
            <a:r>
              <a:rPr lang="de-DE" altLang="de-DE" sz="2600" dirty="0">
                <a:solidFill>
                  <a:prstClr val="white"/>
                </a:solidFill>
                <a:latin typeface="Arial" pitchFamily="34" charset="0"/>
                <a:cs typeface="Arial" pitchFamily="34" charset="0"/>
              </a:rPr>
              <a:t>Wo aus Erfahrung Wissen wird.</a:t>
            </a:r>
          </a:p>
        </p:txBody>
      </p:sp>
      <p:pic>
        <p:nvPicPr>
          <p:cNvPr id="18" name="Bild 8" descr="KS-Claim_2012_Weiss_CMYK.ai"/>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374024" y="4727123"/>
            <a:ext cx="1818353"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userDrawn="1"/>
        </p:nvSpPr>
        <p:spPr>
          <a:xfrm>
            <a:off x="250335" y="6089027"/>
            <a:ext cx="3936437" cy="492443"/>
          </a:xfrm>
          <a:prstGeom prst="rect">
            <a:avLst/>
          </a:prstGeom>
          <a:noFill/>
        </p:spPr>
        <p:txBody>
          <a:bodyPr wrap="square" rtlCol="0">
            <a:spAutoFit/>
          </a:bodyPr>
          <a:lstStyle/>
          <a:p>
            <a:endParaRPr lang="de-DE" sz="1300" dirty="0"/>
          </a:p>
          <a:p>
            <a:endParaRPr lang="de-DE" sz="1300" dirty="0"/>
          </a:p>
        </p:txBody>
      </p:sp>
    </p:spTree>
    <p:extLst>
      <p:ext uri="{BB962C8B-B14F-4D97-AF65-F5344CB8AC3E}">
        <p14:creationId xmlns:p14="http://schemas.microsoft.com/office/powerpoint/2010/main" val="814863847"/>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pxhere.com/de/photo/137363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pixabay.com/en/heart-thank-you-184572/"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s://www.anchor.ch/daumen-hoch/"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hyperlink" Target="http://sansdosage.blogspot.com/2009_10_01_archive.html" TargetMode="External"/><Relationship Id="rId3" Type="http://schemas.openxmlformats.org/officeDocument/2006/relationships/image" Target="../media/image72.png"/><Relationship Id="rId7" Type="http://schemas.openxmlformats.org/officeDocument/2006/relationships/image" Target="../media/image76.JP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hurraki.de/wiki/Erdbeben_in_Taiwan_2016"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hyperlink" Target="https://pixabay.com/de/kermit-tasse-kaffee-trinken-pause-1899263/" TargetMode="Externa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comments" Target="../comments/comment1.xml"/><Relationship Id="rId4" Type="http://schemas.openxmlformats.org/officeDocument/2006/relationships/image" Target="../media/image91.emf"/></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hyperlink" Target="https://pixabay.com/en/kermit-cup-drink-coffee-break-1899261/"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hyperlink" Target="http://shroomery.org/forums/showflat.php/number/19921729" TargetMode="External"/><Relationship Id="rId5" Type="http://schemas.openxmlformats.org/officeDocument/2006/relationships/image" Target="../media/image99.jp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17.xml"/><Relationship Id="rId5" Type="http://schemas.openxmlformats.org/officeDocument/2006/relationships/image" Target="../media/image103.emf"/><Relationship Id="rId4" Type="http://schemas.openxmlformats.org/officeDocument/2006/relationships/image" Target="../media/image102.emf"/></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112.png"/><Relationship Id="rId5" Type="http://schemas.openxmlformats.org/officeDocument/2006/relationships/hyperlink" Target="https://pixabay.com/de/illustrations/daumen-hoch-smiley-gesicht-emoji-4007573/" TargetMode="External"/><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9.xml"/><Relationship Id="rId1" Type="http://schemas.openxmlformats.org/officeDocument/2006/relationships/slideLayout" Target="../slideLayouts/slideLayout17.xml"/><Relationship Id="rId5" Type="http://schemas.openxmlformats.org/officeDocument/2006/relationships/image" Target="../media/image116.jpeg"/><Relationship Id="rId4" Type="http://schemas.openxmlformats.org/officeDocument/2006/relationships/image" Target="../media/image115.jpeg"/></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17.xml"/><Relationship Id="rId5" Type="http://schemas.openxmlformats.org/officeDocument/2006/relationships/image" Target="../media/image119.png"/><Relationship Id="rId4"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3.xml"/><Relationship Id="rId1" Type="http://schemas.openxmlformats.org/officeDocument/2006/relationships/slideLayout" Target="../slideLayouts/slideLayout17.xml"/><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5.xml"/><Relationship Id="rId1" Type="http://schemas.openxmlformats.org/officeDocument/2006/relationships/slideLayout" Target="../slideLayouts/slideLayout17.xml"/><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notesSlide" Target="../notesSlides/notesSlide66.xml"/><Relationship Id="rId1" Type="http://schemas.openxmlformats.org/officeDocument/2006/relationships/slideLayout" Target="../slideLayouts/slideLayout1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7.xml"/><Relationship Id="rId1" Type="http://schemas.openxmlformats.org/officeDocument/2006/relationships/slideLayout" Target="../slideLayouts/slideLayout17.xml"/><Relationship Id="rId4" Type="http://schemas.openxmlformats.org/officeDocument/2006/relationships/image" Target="../media/image133.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9.xml"/><Relationship Id="rId1" Type="http://schemas.openxmlformats.org/officeDocument/2006/relationships/slideLayout" Target="../slideLayouts/slideLayout17.xml"/><Relationship Id="rId5" Type="http://schemas.openxmlformats.org/officeDocument/2006/relationships/image" Target="../media/image136.jpeg"/><Relationship Id="rId4" Type="http://schemas.openxmlformats.org/officeDocument/2006/relationships/image" Target="../media/image135.jpeg"/></Relationships>
</file>

<file path=ppt/slides/_rels/slide7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0.xml"/><Relationship Id="rId1" Type="http://schemas.openxmlformats.org/officeDocument/2006/relationships/slideLayout" Target="../slideLayouts/slideLayout17.xml"/><Relationship Id="rId5" Type="http://schemas.openxmlformats.org/officeDocument/2006/relationships/image" Target="../media/image139.jpeg"/><Relationship Id="rId4" Type="http://schemas.openxmlformats.org/officeDocument/2006/relationships/image" Target="../media/image138.jpeg"/></Relationships>
</file>

<file path=ppt/slides/_rels/slide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1.xml"/><Relationship Id="rId1" Type="http://schemas.openxmlformats.org/officeDocument/2006/relationships/slideLayout" Target="../slideLayouts/slideLayout17.xml"/><Relationship Id="rId4" Type="http://schemas.openxmlformats.org/officeDocument/2006/relationships/image" Target="../media/image141.jpeg"/></Relationships>
</file>

<file path=ppt/slides/_rels/slide7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2.xml"/><Relationship Id="rId1" Type="http://schemas.openxmlformats.org/officeDocument/2006/relationships/slideLayout" Target="../slideLayouts/slideLayout17.xml"/><Relationship Id="rId4" Type="http://schemas.openxmlformats.org/officeDocument/2006/relationships/image" Target="../media/image143.jpeg"/></Relationships>
</file>

<file path=ppt/slides/_rels/slide7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75.xml"/><Relationship Id="rId1" Type="http://schemas.openxmlformats.org/officeDocument/2006/relationships/slideLayout" Target="../slideLayouts/slideLayout17.xml"/><Relationship Id="rId5" Type="http://schemas.openxmlformats.org/officeDocument/2006/relationships/image" Target="../media/image148.png"/><Relationship Id="rId4" Type="http://schemas.openxmlformats.org/officeDocument/2006/relationships/image" Target="../media/image147.png"/></Relationships>
</file>

<file path=ppt/slides/_rels/slide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8" Type="http://schemas.openxmlformats.org/officeDocument/2006/relationships/hyperlink" Target="https://www.dreamstime.com/royalty-free-stock-images-white-d-human-many-questions-render-illustration-surrounded-red-question-marks-image36673489" TargetMode="External"/><Relationship Id="rId3" Type="http://schemas.openxmlformats.org/officeDocument/2006/relationships/image" Target="../media/image150.png"/><Relationship Id="rId7" Type="http://schemas.openxmlformats.org/officeDocument/2006/relationships/image" Target="../media/image152.jpe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hyperlink" Target="https://www.youtube.com/watch?v=wEbNV89yfcE" TargetMode="External"/><Relationship Id="rId5" Type="http://schemas.openxmlformats.org/officeDocument/2006/relationships/image" Target="../media/image151.jpg"/><Relationship Id="rId4" Type="http://schemas.openxmlformats.org/officeDocument/2006/relationships/hyperlink" Target="http://www.mbsr-berlin.info/die-vorteile-des-zuhoerens/"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8.xml"/><Relationship Id="rId1" Type="http://schemas.openxmlformats.org/officeDocument/2006/relationships/slideLayout" Target="../slideLayouts/slideLayout8.xml"/><Relationship Id="rId5" Type="http://schemas.openxmlformats.org/officeDocument/2006/relationships/hyperlink" Target="https://pixabay.com/illustrations/smile-smiley-wink-ok-correctly-2352472/" TargetMode="External"/><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055440" y="2708920"/>
            <a:ext cx="4320479"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200"/>
              </a:lnSpc>
              <a:spcAft>
                <a:spcPct val="50000"/>
              </a:spcAft>
              <a:defRPr>
                <a:solidFill>
                  <a:schemeClr val="tx1"/>
                </a:solidFill>
                <a:latin typeface="Arial" panose="020B0604020202020204" pitchFamily="34" charset="0"/>
              </a:defRPr>
            </a:lvl1pPr>
            <a:lvl2pPr marL="742950" indent="-285750">
              <a:lnSpc>
                <a:spcPts val="2200"/>
              </a:lnSpc>
              <a:spcAft>
                <a:spcPct val="50000"/>
              </a:spcAft>
              <a:buChar char="•"/>
              <a:defRPr>
                <a:solidFill>
                  <a:schemeClr val="tx1"/>
                </a:solidFill>
                <a:latin typeface="Arial" panose="020B0604020202020204" pitchFamily="34" charset="0"/>
              </a:defRPr>
            </a:lvl2pPr>
            <a:lvl3pPr marL="1143000" indent="-228600">
              <a:lnSpc>
                <a:spcPts val="2200"/>
              </a:lnSpc>
              <a:spcAft>
                <a:spcPts val="1100"/>
              </a:spcAft>
              <a:buClr>
                <a:schemeClr val="tx1"/>
              </a:buClr>
              <a:buChar char="•"/>
              <a:defRPr>
                <a:solidFill>
                  <a:schemeClr val="tx1"/>
                </a:solidFill>
                <a:latin typeface="Arial" panose="020B0604020202020204" pitchFamily="34" charset="0"/>
              </a:defRPr>
            </a:lvl3pPr>
            <a:lvl4pPr marL="1600200" indent="-228600">
              <a:lnSpc>
                <a:spcPts val="2400"/>
              </a:lnSpc>
              <a:spcAft>
                <a:spcPct val="50000"/>
              </a:spcAft>
              <a:buClr>
                <a:schemeClr val="bg2"/>
              </a:buClr>
              <a:buChar char="•"/>
              <a:defRPr>
                <a:solidFill>
                  <a:schemeClr val="tx1"/>
                </a:solidFill>
                <a:latin typeface="Arial" panose="020B0604020202020204" pitchFamily="34" charset="0"/>
              </a:defRPr>
            </a:lvl4pPr>
            <a:lvl5pPr marL="2057400" indent="-228600">
              <a:lnSpc>
                <a:spcPts val="2400"/>
              </a:lnSpc>
              <a:spcAft>
                <a:spcPct val="50000"/>
              </a:spcAft>
              <a:buClr>
                <a:schemeClr val="bg2"/>
              </a:buClr>
              <a:defRPr>
                <a:solidFill>
                  <a:schemeClr val="tx1"/>
                </a:solidFill>
                <a:latin typeface="Arial" panose="020B0604020202020204" pitchFamily="34" charset="0"/>
              </a:defRPr>
            </a:lvl5pPr>
            <a:lvl6pPr marL="25146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6pPr>
            <a:lvl7pPr marL="29718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7pPr>
            <a:lvl8pPr marL="34290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8pPr>
            <a:lvl9pPr marL="38862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9pPr>
          </a:lstStyle>
          <a:p>
            <a:pPr eaLnBrk="1" hangingPunct="1">
              <a:lnSpc>
                <a:spcPct val="100000"/>
              </a:lnSpc>
              <a:spcBef>
                <a:spcPct val="50000"/>
              </a:spcBef>
              <a:spcAft>
                <a:spcPct val="0"/>
              </a:spcAft>
            </a:pPr>
            <a:r>
              <a:rPr lang="de-DE" altLang="de-DE" sz="2000" dirty="0"/>
              <a:t>Kalksandstein Bauberatung </a:t>
            </a:r>
            <a:br>
              <a:rPr lang="de-DE" altLang="de-DE" sz="2000" dirty="0"/>
            </a:br>
            <a:r>
              <a:rPr lang="de-DE" altLang="de-DE" sz="2000" dirty="0"/>
              <a:t>Bayern GmbH</a:t>
            </a:r>
            <a:br>
              <a:rPr lang="de-DE" altLang="de-DE" sz="2000" dirty="0"/>
            </a:br>
            <a:r>
              <a:rPr lang="de-DE" altLang="de-DE" sz="2000" dirty="0" err="1"/>
              <a:t>Günthersbühler</a:t>
            </a:r>
            <a:r>
              <a:rPr lang="de-DE" altLang="de-DE" sz="2000" dirty="0"/>
              <a:t> Straße 10</a:t>
            </a:r>
            <a:br>
              <a:rPr lang="de-DE" altLang="de-DE" sz="2000" dirty="0"/>
            </a:br>
            <a:r>
              <a:rPr lang="de-DE" altLang="de-DE" sz="2000" dirty="0"/>
              <a:t>90571 Schwaig b. Nürnberg</a:t>
            </a:r>
          </a:p>
          <a:p>
            <a:pPr eaLnBrk="1" hangingPunct="1">
              <a:lnSpc>
                <a:spcPct val="100000"/>
              </a:lnSpc>
              <a:spcBef>
                <a:spcPct val="50000"/>
              </a:spcBef>
              <a:spcAft>
                <a:spcPct val="0"/>
              </a:spcAft>
            </a:pPr>
            <a:br>
              <a:rPr lang="de-DE" altLang="de-DE" sz="2000" dirty="0"/>
            </a:br>
            <a:r>
              <a:rPr lang="de-DE" altLang="de-DE" sz="2000" dirty="0"/>
              <a:t>www.ks-bayern.de</a:t>
            </a:r>
          </a:p>
        </p:txBody>
      </p:sp>
      <p:sp>
        <p:nvSpPr>
          <p:cNvPr id="2" name="Textfeld 1"/>
          <p:cNvSpPr txBox="1"/>
          <p:nvPr/>
        </p:nvSpPr>
        <p:spPr>
          <a:xfrm>
            <a:off x="1055440" y="1052736"/>
            <a:ext cx="6624736" cy="584775"/>
          </a:xfrm>
          <a:prstGeom prst="rect">
            <a:avLst/>
          </a:prstGeom>
          <a:noFill/>
        </p:spPr>
        <p:txBody>
          <a:bodyPr wrap="square" rtlCol="0">
            <a:spAutoFit/>
          </a:bodyPr>
          <a:lstStyle/>
          <a:p>
            <a:r>
              <a:rPr lang="de-DE" sz="3200" b="1" dirty="0"/>
              <a:t>Herzlich Willkommen</a:t>
            </a:r>
            <a:endParaRPr lang="de-DE" sz="2800" b="1" dirty="0"/>
          </a:p>
        </p:txBody>
      </p:sp>
      <p:grpSp>
        <p:nvGrpSpPr>
          <p:cNvPr id="5" name="Gruppieren 4">
            <a:extLst>
              <a:ext uri="{FF2B5EF4-FFF2-40B4-BE49-F238E27FC236}">
                <a16:creationId xmlns:a16="http://schemas.microsoft.com/office/drawing/2014/main" id="{43A368FC-4CE7-4FAA-94CB-68E8EBD07545}"/>
              </a:ext>
            </a:extLst>
          </p:cNvPr>
          <p:cNvGrpSpPr/>
          <p:nvPr/>
        </p:nvGrpSpPr>
        <p:grpSpPr>
          <a:xfrm>
            <a:off x="6302416" y="2821089"/>
            <a:ext cx="5317364" cy="2614612"/>
            <a:chOff x="5383214" y="3275607"/>
            <a:chExt cx="5317364" cy="2614612"/>
          </a:xfrm>
        </p:grpSpPr>
        <p:sp>
          <p:nvSpPr>
            <p:cNvPr id="7" name="Rechteck 6">
              <a:extLst>
                <a:ext uri="{FF2B5EF4-FFF2-40B4-BE49-F238E27FC236}">
                  <a16:creationId xmlns:a16="http://schemas.microsoft.com/office/drawing/2014/main" id="{A4E38502-E2CD-4FB6-95C4-5B104A5C7B5B}"/>
                </a:ext>
              </a:extLst>
            </p:cNvPr>
            <p:cNvSpPr/>
            <p:nvPr/>
          </p:nvSpPr>
          <p:spPr bwMode="auto">
            <a:xfrm>
              <a:off x="5383214" y="3275607"/>
              <a:ext cx="5284787" cy="26146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8" name="Textfeld 4">
              <a:extLst>
                <a:ext uri="{FF2B5EF4-FFF2-40B4-BE49-F238E27FC236}">
                  <a16:creationId xmlns:a16="http://schemas.microsoft.com/office/drawing/2014/main" id="{F625133C-E009-4F2A-A830-8630D07FB150}"/>
                </a:ext>
              </a:extLst>
            </p:cNvPr>
            <p:cNvSpPr txBox="1">
              <a:spLocks noChangeArrowheads="1"/>
            </p:cNvSpPr>
            <p:nvPr/>
          </p:nvSpPr>
          <p:spPr bwMode="auto">
            <a:xfrm>
              <a:off x="5415791" y="3551861"/>
              <a:ext cx="52847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defRPr>
              </a:lvl9pPr>
            </a:lstStyle>
            <a:p>
              <a:pPr algn="ctr"/>
              <a:r>
                <a:rPr lang="de-DE" sz="3200" b="1" dirty="0">
                  <a:solidFill>
                    <a:schemeClr val="bg1"/>
                  </a:solidFill>
                </a:rPr>
                <a:t>Mauerwerksbau</a:t>
              </a:r>
            </a:p>
            <a:p>
              <a:endParaRPr lang="de-DE" altLang="de-DE" sz="3200" b="1" dirty="0">
                <a:solidFill>
                  <a:schemeClr val="bg1"/>
                </a:solidFill>
              </a:endParaRPr>
            </a:p>
            <a:p>
              <a:pPr algn="ctr"/>
              <a:r>
                <a:rPr lang="de-DE" altLang="de-DE" sz="3200" b="1" dirty="0">
                  <a:solidFill>
                    <a:schemeClr val="bg1"/>
                  </a:solidFill>
                </a:rPr>
                <a:t> EN 1996-1-1</a:t>
              </a:r>
            </a:p>
          </p:txBody>
        </p:sp>
      </p:grpSp>
      <p:pic>
        <p:nvPicPr>
          <p:cNvPr id="4" name="Grafik 3">
            <a:extLst>
              <a:ext uri="{FF2B5EF4-FFF2-40B4-BE49-F238E27FC236}">
                <a16:creationId xmlns:a16="http://schemas.microsoft.com/office/drawing/2014/main" id="{7C148E7B-E658-423E-8CC0-228F16E0F32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47928" y="787919"/>
            <a:ext cx="1903140" cy="1268760"/>
          </a:xfrm>
          <a:prstGeom prst="rect">
            <a:avLst/>
          </a:prstGeom>
        </p:spPr>
      </p:pic>
      <p:pic>
        <p:nvPicPr>
          <p:cNvPr id="9" name="Grafik 8">
            <a:extLst>
              <a:ext uri="{FF2B5EF4-FFF2-40B4-BE49-F238E27FC236}">
                <a16:creationId xmlns:a16="http://schemas.microsoft.com/office/drawing/2014/main" id="{98C9D466-66D7-45C0-A8C6-3E463DA7DC74}"/>
              </a:ext>
            </a:extLst>
          </p:cNvPr>
          <p:cNvPicPr>
            <a:picLocks noChangeAspect="1"/>
          </p:cNvPicPr>
          <p:nvPr/>
        </p:nvPicPr>
        <p:blipFill>
          <a:blip r:embed="rId5"/>
          <a:stretch>
            <a:fillRect/>
          </a:stretch>
        </p:blipFill>
        <p:spPr>
          <a:xfrm>
            <a:off x="7824192" y="1046879"/>
            <a:ext cx="3229426" cy="5906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0D870AA1-65BA-4199-9D26-B57D47955463}"/>
              </a:ext>
            </a:extLst>
          </p:cNvPr>
          <p:cNvSpPr txBox="1">
            <a:spLocks noChangeArrowheads="1"/>
          </p:cNvSpPr>
          <p:nvPr/>
        </p:nvSpPr>
        <p:spPr bwMode="auto">
          <a:xfrm>
            <a:off x="574998" y="344643"/>
            <a:ext cx="904939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Begrifflichkeiten im Mauerwerksbau</a:t>
            </a:r>
            <a:endParaRPr lang="de-DE" altLang="de-DE" sz="2800" dirty="0"/>
          </a:p>
        </p:txBody>
      </p:sp>
      <p:pic>
        <p:nvPicPr>
          <p:cNvPr id="6" name="Grafik 5">
            <a:extLst>
              <a:ext uri="{FF2B5EF4-FFF2-40B4-BE49-F238E27FC236}">
                <a16:creationId xmlns:a16="http://schemas.microsoft.com/office/drawing/2014/main" id="{DE1A5270-5FE8-4BA4-B3E1-FEBB44C8F961}"/>
              </a:ext>
            </a:extLst>
          </p:cNvPr>
          <p:cNvPicPr>
            <a:picLocks noChangeAspect="1"/>
          </p:cNvPicPr>
          <p:nvPr/>
        </p:nvPicPr>
        <p:blipFill>
          <a:blip r:embed="rId3"/>
          <a:stretch>
            <a:fillRect/>
          </a:stretch>
        </p:blipFill>
        <p:spPr>
          <a:xfrm>
            <a:off x="2290428" y="1155596"/>
            <a:ext cx="6406522" cy="4546808"/>
          </a:xfrm>
          <a:prstGeom prst="rect">
            <a:avLst/>
          </a:prstGeom>
        </p:spPr>
      </p:pic>
      <p:sp>
        <p:nvSpPr>
          <p:cNvPr id="8" name="Textfeld 7">
            <a:extLst>
              <a:ext uri="{FF2B5EF4-FFF2-40B4-BE49-F238E27FC236}">
                <a16:creationId xmlns:a16="http://schemas.microsoft.com/office/drawing/2014/main" id="{EC68CCF6-970C-43E3-AF0C-FAB3018CA221}"/>
              </a:ext>
            </a:extLst>
          </p:cNvPr>
          <p:cNvSpPr txBox="1"/>
          <p:nvPr/>
        </p:nvSpPr>
        <p:spPr>
          <a:xfrm>
            <a:off x="722729" y="2404243"/>
            <a:ext cx="1075936" cy="292388"/>
          </a:xfrm>
          <a:prstGeom prst="rect">
            <a:avLst/>
          </a:prstGeom>
          <a:noFill/>
        </p:spPr>
        <p:txBody>
          <a:bodyPr wrap="none" rtlCol="0">
            <a:spAutoFit/>
          </a:bodyPr>
          <a:lstStyle/>
          <a:p>
            <a:r>
              <a:rPr lang="de-DE" dirty="0"/>
              <a:t>Außenwand</a:t>
            </a:r>
          </a:p>
        </p:txBody>
      </p:sp>
      <p:sp>
        <p:nvSpPr>
          <p:cNvPr id="10" name="Textfeld 9">
            <a:extLst>
              <a:ext uri="{FF2B5EF4-FFF2-40B4-BE49-F238E27FC236}">
                <a16:creationId xmlns:a16="http://schemas.microsoft.com/office/drawing/2014/main" id="{782A2EA3-A4FF-4C51-A1E8-0AB368ADB090}"/>
              </a:ext>
            </a:extLst>
          </p:cNvPr>
          <p:cNvSpPr txBox="1"/>
          <p:nvPr/>
        </p:nvSpPr>
        <p:spPr>
          <a:xfrm>
            <a:off x="8905418" y="4402288"/>
            <a:ext cx="1371401" cy="292388"/>
          </a:xfrm>
          <a:prstGeom prst="rect">
            <a:avLst/>
          </a:prstGeom>
          <a:noFill/>
        </p:spPr>
        <p:txBody>
          <a:bodyPr wrap="none" rtlCol="0">
            <a:spAutoFit/>
          </a:bodyPr>
          <a:lstStyle/>
          <a:p>
            <a:r>
              <a:rPr lang="de-DE" dirty="0"/>
              <a:t>Tragende Wand</a:t>
            </a:r>
          </a:p>
        </p:txBody>
      </p:sp>
      <p:sp>
        <p:nvSpPr>
          <p:cNvPr id="11" name="Textfeld 10">
            <a:extLst>
              <a:ext uri="{FF2B5EF4-FFF2-40B4-BE49-F238E27FC236}">
                <a16:creationId xmlns:a16="http://schemas.microsoft.com/office/drawing/2014/main" id="{A415277F-81AA-49BE-975E-E87C0950A5DC}"/>
              </a:ext>
            </a:extLst>
          </p:cNvPr>
          <p:cNvSpPr txBox="1"/>
          <p:nvPr/>
        </p:nvSpPr>
        <p:spPr>
          <a:xfrm>
            <a:off x="6559458" y="5673571"/>
            <a:ext cx="1701363" cy="292388"/>
          </a:xfrm>
          <a:prstGeom prst="rect">
            <a:avLst/>
          </a:prstGeom>
          <a:noFill/>
        </p:spPr>
        <p:txBody>
          <a:bodyPr wrap="none" rtlCol="0">
            <a:spAutoFit/>
          </a:bodyPr>
          <a:lstStyle/>
          <a:p>
            <a:r>
              <a:rPr lang="de-DE" dirty="0"/>
              <a:t>Nichttragende Wand</a:t>
            </a:r>
          </a:p>
        </p:txBody>
      </p:sp>
      <p:sp>
        <p:nvSpPr>
          <p:cNvPr id="12" name="Textfeld 11">
            <a:extLst>
              <a:ext uri="{FF2B5EF4-FFF2-40B4-BE49-F238E27FC236}">
                <a16:creationId xmlns:a16="http://schemas.microsoft.com/office/drawing/2014/main" id="{988A7BFC-0D0A-4A8E-B99A-4FEFC15E4452}"/>
              </a:ext>
            </a:extLst>
          </p:cNvPr>
          <p:cNvSpPr txBox="1"/>
          <p:nvPr/>
        </p:nvSpPr>
        <p:spPr>
          <a:xfrm flipH="1">
            <a:off x="7239565" y="1415721"/>
            <a:ext cx="2042513" cy="292388"/>
          </a:xfrm>
          <a:prstGeom prst="rect">
            <a:avLst/>
          </a:prstGeom>
          <a:noFill/>
        </p:spPr>
        <p:txBody>
          <a:bodyPr wrap="square" rtlCol="0">
            <a:spAutoFit/>
          </a:bodyPr>
          <a:lstStyle/>
          <a:p>
            <a:r>
              <a:rPr lang="de-DE" dirty="0"/>
              <a:t>Aussteifende Wand</a:t>
            </a:r>
          </a:p>
        </p:txBody>
      </p:sp>
      <p:sp>
        <p:nvSpPr>
          <p:cNvPr id="13" name="Textfeld 12">
            <a:extLst>
              <a:ext uri="{FF2B5EF4-FFF2-40B4-BE49-F238E27FC236}">
                <a16:creationId xmlns:a16="http://schemas.microsoft.com/office/drawing/2014/main" id="{7E3A38BD-F0FA-4583-9647-D4C9B25DDB0A}"/>
              </a:ext>
            </a:extLst>
          </p:cNvPr>
          <p:cNvSpPr txBox="1"/>
          <p:nvPr/>
        </p:nvSpPr>
        <p:spPr>
          <a:xfrm>
            <a:off x="596746" y="6094702"/>
            <a:ext cx="5088701" cy="492443"/>
          </a:xfrm>
          <a:prstGeom prst="rect">
            <a:avLst/>
          </a:prstGeom>
          <a:noFill/>
        </p:spPr>
        <p:txBody>
          <a:bodyPr wrap="none" rtlCol="0">
            <a:spAutoFit/>
          </a:bodyPr>
          <a:lstStyle/>
          <a:p>
            <a:r>
              <a:rPr lang="de-DE" dirty="0"/>
              <a:t>Pfeiler und kurze Wände – Länge kleiner als 100 cm</a:t>
            </a:r>
          </a:p>
          <a:p>
            <a:r>
              <a:rPr lang="de-DE" dirty="0"/>
              <a:t>Achtung: Tragende Querschnitte kleiner als 400 cm² nicht zulässig</a:t>
            </a:r>
          </a:p>
        </p:txBody>
      </p:sp>
      <p:cxnSp>
        <p:nvCxnSpPr>
          <p:cNvPr id="15" name="Gerade Verbindung mit Pfeil 14">
            <a:extLst>
              <a:ext uri="{FF2B5EF4-FFF2-40B4-BE49-F238E27FC236}">
                <a16:creationId xmlns:a16="http://schemas.microsoft.com/office/drawing/2014/main" id="{92DD125B-8A8E-44BA-9E1F-8D397091D3D9}"/>
              </a:ext>
            </a:extLst>
          </p:cNvPr>
          <p:cNvCxnSpPr>
            <a:cxnSpLocks/>
          </p:cNvCxnSpPr>
          <p:nvPr/>
        </p:nvCxnSpPr>
        <p:spPr>
          <a:xfrm>
            <a:off x="1771336" y="2636912"/>
            <a:ext cx="774568" cy="50357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Gerade Verbindung mit Pfeil 18">
            <a:extLst>
              <a:ext uri="{FF2B5EF4-FFF2-40B4-BE49-F238E27FC236}">
                <a16:creationId xmlns:a16="http://schemas.microsoft.com/office/drawing/2014/main" id="{3917F327-5AF3-49C5-88A4-FDCF9A8BAA14}"/>
              </a:ext>
            </a:extLst>
          </p:cNvPr>
          <p:cNvCxnSpPr>
            <a:cxnSpLocks/>
          </p:cNvCxnSpPr>
          <p:nvPr/>
        </p:nvCxnSpPr>
        <p:spPr>
          <a:xfrm flipH="1" flipV="1">
            <a:off x="7115108" y="3626106"/>
            <a:ext cx="1790310" cy="9223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Gerade Verbindung mit Pfeil 22">
            <a:extLst>
              <a:ext uri="{FF2B5EF4-FFF2-40B4-BE49-F238E27FC236}">
                <a16:creationId xmlns:a16="http://schemas.microsoft.com/office/drawing/2014/main" id="{C61B2A23-23DA-4AD5-A865-50FDA0128C1A}"/>
              </a:ext>
            </a:extLst>
          </p:cNvPr>
          <p:cNvCxnSpPr>
            <a:cxnSpLocks/>
          </p:cNvCxnSpPr>
          <p:nvPr/>
        </p:nvCxnSpPr>
        <p:spPr>
          <a:xfrm flipH="1" flipV="1">
            <a:off x="5616518" y="4087294"/>
            <a:ext cx="958963" cy="15841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3" name="Gerade Verbindung mit Pfeil 32">
            <a:extLst>
              <a:ext uri="{FF2B5EF4-FFF2-40B4-BE49-F238E27FC236}">
                <a16:creationId xmlns:a16="http://schemas.microsoft.com/office/drawing/2014/main" id="{4DC91B76-DDFF-41FA-BFE3-2614987FA649}"/>
              </a:ext>
            </a:extLst>
          </p:cNvPr>
          <p:cNvCxnSpPr>
            <a:cxnSpLocks/>
          </p:cNvCxnSpPr>
          <p:nvPr/>
        </p:nvCxnSpPr>
        <p:spPr>
          <a:xfrm flipH="1">
            <a:off x="6352609" y="1656341"/>
            <a:ext cx="886956" cy="8681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7642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44643"/>
            <a:ext cx="904939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Begrifflichkeiten im Mauerwerksbau</a:t>
            </a:r>
            <a:endParaRPr lang="de-DE" altLang="de-DE" sz="2800" dirty="0"/>
          </a:p>
        </p:txBody>
      </p:sp>
      <p:graphicFrame>
        <p:nvGraphicFramePr>
          <p:cNvPr id="5" name="Group 27">
            <a:extLst>
              <a:ext uri="{FF2B5EF4-FFF2-40B4-BE49-F238E27FC236}">
                <a16:creationId xmlns:a16="http://schemas.microsoft.com/office/drawing/2014/main" id="{757ED027-C6AC-466A-8D0D-5FF1D8759182}"/>
              </a:ext>
            </a:extLst>
          </p:cNvPr>
          <p:cNvGraphicFramePr>
            <a:graphicFrameLocks/>
          </p:cNvGraphicFramePr>
          <p:nvPr>
            <p:extLst>
              <p:ext uri="{D42A27DB-BD31-4B8C-83A1-F6EECF244321}">
                <p14:modId xmlns:p14="http://schemas.microsoft.com/office/powerpoint/2010/main" val="3640262906"/>
              </p:ext>
            </p:extLst>
          </p:nvPr>
        </p:nvGraphicFramePr>
        <p:xfrm>
          <a:off x="5519936" y="1295401"/>
          <a:ext cx="4843264" cy="4804577"/>
        </p:xfrm>
        <a:graphic>
          <a:graphicData uri="http://schemas.openxmlformats.org/drawingml/2006/table">
            <a:tbl>
              <a:tblPr/>
              <a:tblGrid>
                <a:gridCol w="1493562">
                  <a:extLst>
                    <a:ext uri="{9D8B030D-6E8A-4147-A177-3AD203B41FA5}">
                      <a16:colId xmlns:a16="http://schemas.microsoft.com/office/drawing/2014/main" val="20000"/>
                    </a:ext>
                  </a:extLst>
                </a:gridCol>
                <a:gridCol w="3349702">
                  <a:extLst>
                    <a:ext uri="{9D8B030D-6E8A-4147-A177-3AD203B41FA5}">
                      <a16:colId xmlns:a16="http://schemas.microsoft.com/office/drawing/2014/main" val="20001"/>
                    </a:ext>
                  </a:extLst>
                </a:gridCol>
              </a:tblGrid>
              <a:tr h="8454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52500" rtl="0" eaLnBrk="0" fontAlgn="base" latinLnBrk="0" hangingPunct="0">
                        <a:lnSpc>
                          <a:spcPct val="100000"/>
                        </a:lnSpc>
                        <a:spcBef>
                          <a:spcPct val="0"/>
                        </a:spcBef>
                        <a:spcAft>
                          <a:spcPct val="50000"/>
                        </a:spcAft>
                        <a:buClrTx/>
                        <a:buSzTx/>
                        <a:buFontTx/>
                        <a:buNone/>
                        <a:tabLst/>
                      </a:pPr>
                      <a:r>
                        <a:rPr kumimoji="0" lang="de-DE" sz="1300" b="1" i="0" u="none" strike="noStrike" cap="none" normalizeH="0" baseline="0" dirty="0">
                          <a:ln>
                            <a:noFill/>
                          </a:ln>
                          <a:solidFill>
                            <a:schemeClr val="tx1"/>
                          </a:solidFill>
                          <a:effectLst/>
                          <a:latin typeface="Arial" charset="0"/>
                          <a:cs typeface="Times New Roman" pitchFamily="18" charset="0"/>
                        </a:rPr>
                        <a:t>Mauermörtel:	</a:t>
                      </a:r>
                      <a:endParaRPr kumimoji="0" lang="de-DE" sz="1300" b="0" i="0" u="none" strike="noStrike" cap="none" normalizeH="0" baseline="0" dirty="0">
                        <a:ln>
                          <a:noFill/>
                        </a:ln>
                        <a:solidFill>
                          <a:schemeClr val="tx1"/>
                        </a:solidFill>
                        <a:effectLst/>
                        <a:latin typeface="Arial" charset="0"/>
                        <a:cs typeface="Times New Roman" pitchFamily="18" charset="0"/>
                      </a:endParaRPr>
                    </a:p>
                  </a:txBody>
                  <a:tcPr marL="83077" marR="83077" marT="46789" marB="46789" horzOverflow="overflow">
                    <a:lnL cap="flat">
                      <a:noFill/>
                    </a:lnL>
                    <a:lnR>
                      <a:noFill/>
                    </a:lnR>
                    <a:lnT cap="fla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52500" rtl="0" eaLnBrk="0" fontAlgn="base" latinLnBrk="0" hangingPunct="0">
                        <a:lnSpc>
                          <a:spcPct val="100000"/>
                        </a:lnSpc>
                        <a:spcBef>
                          <a:spcPct val="0"/>
                        </a:spcBef>
                        <a:spcAft>
                          <a:spcPct val="50000"/>
                        </a:spcAft>
                        <a:buClrTx/>
                        <a:buSzTx/>
                        <a:buFontTx/>
                        <a:buNone/>
                        <a:tabLst/>
                      </a:pPr>
                      <a:r>
                        <a:rPr kumimoji="0" lang="de-DE" sz="1300" b="0" i="0" u="none" strike="noStrike" cap="none" normalizeH="0" baseline="0" dirty="0">
                          <a:ln>
                            <a:noFill/>
                          </a:ln>
                          <a:solidFill>
                            <a:schemeClr val="tx1"/>
                          </a:solidFill>
                          <a:effectLst/>
                          <a:latin typeface="Arial" charset="0"/>
                          <a:cs typeface="Times New Roman" pitchFamily="18" charset="0"/>
                        </a:rPr>
                        <a:t>Mörtel unterschiedlichster Art und Zusammensetzung, der für die Erstellung von Mauerwerk verwendet wird (Normalmörtel, Leichtmörtel, Dünnbettmörtel und viele mehr.)</a:t>
                      </a:r>
                    </a:p>
                  </a:txBody>
                  <a:tcPr marL="83077" marR="83077" marT="46789" marB="4678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6046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52500" rtl="0" eaLnBrk="0" fontAlgn="base" latinLnBrk="0" hangingPunct="0">
                        <a:lnSpc>
                          <a:spcPct val="100000"/>
                        </a:lnSpc>
                        <a:spcBef>
                          <a:spcPct val="0"/>
                        </a:spcBef>
                        <a:spcAft>
                          <a:spcPct val="50000"/>
                        </a:spcAft>
                        <a:buClrTx/>
                        <a:buSzTx/>
                        <a:buFontTx/>
                        <a:buNone/>
                        <a:tabLst/>
                      </a:pPr>
                      <a:r>
                        <a:rPr kumimoji="0" lang="de-DE" sz="1300" b="1" i="0" u="none" strike="noStrike" cap="none" normalizeH="0" baseline="0" dirty="0">
                          <a:ln>
                            <a:noFill/>
                          </a:ln>
                          <a:solidFill>
                            <a:schemeClr val="tx1"/>
                          </a:solidFill>
                          <a:effectLst/>
                          <a:latin typeface="Arial" charset="0"/>
                          <a:cs typeface="Times New Roman" pitchFamily="18" charset="0"/>
                        </a:rPr>
                        <a:t>Verband:</a:t>
                      </a:r>
                      <a:endParaRPr kumimoji="0" lang="de-DE" sz="1300" b="0" i="0" u="none" strike="noStrike" cap="none" normalizeH="0" baseline="0" dirty="0">
                        <a:ln>
                          <a:noFill/>
                        </a:ln>
                        <a:solidFill>
                          <a:schemeClr val="tx1"/>
                        </a:solidFill>
                        <a:effectLst/>
                        <a:latin typeface="Arial" charset="0"/>
                        <a:cs typeface="Times New Roman" pitchFamily="18" charset="0"/>
                      </a:endParaRPr>
                    </a:p>
                    <a:p>
                      <a:pPr marL="0" marR="0" lvl="0" indent="0" algn="l" defTabSz="952500" rtl="0" eaLnBrk="0" fontAlgn="base" latinLnBrk="0" hangingPunct="0">
                        <a:lnSpc>
                          <a:spcPct val="100000"/>
                        </a:lnSpc>
                        <a:spcBef>
                          <a:spcPct val="0"/>
                        </a:spcBef>
                        <a:spcAft>
                          <a:spcPct val="50000"/>
                        </a:spcAft>
                        <a:buClrTx/>
                        <a:buSzTx/>
                        <a:buFontTx/>
                        <a:buNone/>
                        <a:tabLst/>
                      </a:pPr>
                      <a:endParaRPr kumimoji="0" lang="de-DE" sz="1300" b="1" i="0" u="none" strike="noStrike" cap="none" normalizeH="0" baseline="0" dirty="0">
                        <a:ln>
                          <a:noFill/>
                        </a:ln>
                        <a:solidFill>
                          <a:schemeClr val="tx1"/>
                        </a:solidFill>
                        <a:effectLst/>
                        <a:latin typeface="Arial" charset="0"/>
                        <a:cs typeface="Times New Roman" pitchFamily="18" charset="0"/>
                      </a:endParaRPr>
                    </a:p>
                  </a:txBody>
                  <a:tcPr marL="83077" marR="83077" marT="46789" marB="46789"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52500" rtl="0" eaLnBrk="0" fontAlgn="base" latinLnBrk="0" hangingPunct="0">
                        <a:lnSpc>
                          <a:spcPct val="100000"/>
                        </a:lnSpc>
                        <a:spcBef>
                          <a:spcPct val="0"/>
                        </a:spcBef>
                        <a:spcAft>
                          <a:spcPct val="50000"/>
                        </a:spcAft>
                        <a:buClrTx/>
                        <a:buSzTx/>
                        <a:buFontTx/>
                        <a:buNone/>
                        <a:tabLst/>
                      </a:pPr>
                      <a:r>
                        <a:rPr kumimoji="0" lang="de-DE" sz="1300" b="0" i="0" u="none" strike="noStrike" cap="none" normalizeH="0" baseline="0" dirty="0">
                          <a:ln>
                            <a:noFill/>
                          </a:ln>
                          <a:solidFill>
                            <a:schemeClr val="tx1"/>
                          </a:solidFill>
                          <a:effectLst/>
                          <a:latin typeface="Arial" charset="0"/>
                          <a:cs typeface="Times New Roman" pitchFamily="18" charset="0"/>
                        </a:rPr>
                        <a:t>Mauerwerk wird stets im Verband erstellt, d.h. übereinander liegende Steinlagen werden versetzt gemauert. Dies ist erforderlich für Lastausbreitung und den horizontalen Lastabtrag (Schub). Die wichtigsten Verbandsarten sind: Läuferverband, Halbverband, Binderverband, Blockverband und Kreuzverband.</a:t>
                      </a:r>
                    </a:p>
                  </a:txBody>
                  <a:tcPr marL="83077" marR="83077" marT="46789" marB="4678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9852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52500" rtl="0" eaLnBrk="0" fontAlgn="base" latinLnBrk="0" hangingPunct="0">
                        <a:lnSpc>
                          <a:spcPct val="100000"/>
                        </a:lnSpc>
                        <a:spcBef>
                          <a:spcPct val="0"/>
                        </a:spcBef>
                        <a:spcAft>
                          <a:spcPct val="50000"/>
                        </a:spcAft>
                        <a:buClrTx/>
                        <a:buSzTx/>
                        <a:buFontTx/>
                        <a:buNone/>
                        <a:tabLst/>
                      </a:pPr>
                      <a:r>
                        <a:rPr kumimoji="0" lang="de-DE" sz="1300" b="1" i="0" u="none" strike="noStrike" cap="none" normalizeH="0" baseline="0" dirty="0">
                          <a:ln>
                            <a:noFill/>
                          </a:ln>
                          <a:solidFill>
                            <a:schemeClr val="tx1"/>
                          </a:solidFill>
                          <a:effectLst/>
                          <a:latin typeface="Arial" charset="0"/>
                          <a:cs typeface="Times New Roman" pitchFamily="18" charset="0"/>
                        </a:rPr>
                        <a:t>Lagerfuge:</a:t>
                      </a:r>
                      <a:endParaRPr kumimoji="0" lang="de-DE" sz="1300" b="0" i="0" u="none" strike="noStrike" cap="none" normalizeH="0" baseline="0" dirty="0">
                        <a:ln>
                          <a:noFill/>
                        </a:ln>
                        <a:solidFill>
                          <a:schemeClr val="tx1"/>
                        </a:solidFill>
                        <a:effectLst/>
                        <a:latin typeface="Arial" charset="0"/>
                        <a:cs typeface="Times New Roman" pitchFamily="18" charset="0"/>
                      </a:endParaRPr>
                    </a:p>
                  </a:txBody>
                  <a:tcPr marL="83077" marR="83077" marT="46789" marB="46789"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52500" rtl="0" eaLnBrk="0" fontAlgn="base" latinLnBrk="0" hangingPunct="0">
                        <a:lnSpc>
                          <a:spcPct val="100000"/>
                        </a:lnSpc>
                        <a:spcBef>
                          <a:spcPct val="0"/>
                        </a:spcBef>
                        <a:spcAft>
                          <a:spcPct val="50000"/>
                        </a:spcAft>
                        <a:buClrTx/>
                        <a:buSzTx/>
                        <a:buFontTx/>
                        <a:buNone/>
                        <a:tabLst/>
                      </a:pPr>
                      <a:r>
                        <a:rPr kumimoji="0" lang="de-DE" sz="1300" b="0" i="0" u="none" strike="noStrike" cap="none" normalizeH="0" baseline="0" dirty="0">
                          <a:ln>
                            <a:noFill/>
                          </a:ln>
                          <a:solidFill>
                            <a:schemeClr val="tx1"/>
                          </a:solidFill>
                          <a:effectLst/>
                          <a:latin typeface="Arial" charset="0"/>
                          <a:cs typeface="Times New Roman" pitchFamily="18" charset="0"/>
                        </a:rPr>
                        <a:t>Horizontale Mörtelfuge zwischen verschiedenen Steinlagen.</a:t>
                      </a:r>
                      <a:br>
                        <a:rPr kumimoji="0" lang="de-DE" sz="1300" b="0" i="0" u="none" strike="noStrike" cap="none" normalizeH="0" baseline="0" dirty="0">
                          <a:ln>
                            <a:noFill/>
                          </a:ln>
                          <a:solidFill>
                            <a:schemeClr val="tx1"/>
                          </a:solidFill>
                          <a:effectLst/>
                          <a:latin typeface="Arial" charset="0"/>
                          <a:cs typeface="Times New Roman" pitchFamily="18" charset="0"/>
                        </a:rPr>
                      </a:br>
                      <a:r>
                        <a:rPr kumimoji="0" lang="de-DE" sz="1300" b="0" i="0" u="none" strike="noStrike" cap="none" normalizeH="0" baseline="0" dirty="0">
                          <a:ln>
                            <a:noFill/>
                          </a:ln>
                          <a:solidFill>
                            <a:schemeClr val="tx1"/>
                          </a:solidFill>
                          <a:effectLst/>
                          <a:latin typeface="Arial" charset="0"/>
                          <a:cs typeface="Times New Roman" pitchFamily="18" charset="0"/>
                        </a:rPr>
                        <a:t>Normal- und Leichtmörtel (12 mm), Dünnbettmörtel (2 mm).</a:t>
                      </a:r>
                    </a:p>
                  </a:txBody>
                  <a:tcPr marL="83077" marR="83077" marT="46789" marB="4678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4521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52500" rtl="0" eaLnBrk="0" fontAlgn="base" latinLnBrk="0" hangingPunct="0">
                        <a:lnSpc>
                          <a:spcPct val="100000"/>
                        </a:lnSpc>
                        <a:spcBef>
                          <a:spcPct val="0"/>
                        </a:spcBef>
                        <a:spcAft>
                          <a:spcPct val="50000"/>
                        </a:spcAft>
                        <a:buClrTx/>
                        <a:buSzTx/>
                        <a:buFontTx/>
                        <a:buNone/>
                        <a:tabLst/>
                      </a:pPr>
                      <a:r>
                        <a:rPr kumimoji="0" lang="de-DE" sz="1300" b="1" i="0" u="none" strike="noStrike" cap="none" normalizeH="0" baseline="0" dirty="0">
                          <a:ln>
                            <a:noFill/>
                          </a:ln>
                          <a:solidFill>
                            <a:schemeClr val="tx1"/>
                          </a:solidFill>
                          <a:effectLst/>
                          <a:latin typeface="Arial" charset="0"/>
                          <a:cs typeface="Times New Roman" pitchFamily="18" charset="0"/>
                        </a:rPr>
                        <a:t>Stoßfuge:</a:t>
                      </a:r>
                      <a:r>
                        <a:rPr kumimoji="0" lang="de-DE" sz="1300" b="0" i="0" u="none" strike="noStrike" cap="none" normalizeH="0" baseline="0" dirty="0">
                          <a:ln>
                            <a:noFill/>
                          </a:ln>
                          <a:solidFill>
                            <a:schemeClr val="tx1"/>
                          </a:solidFill>
                          <a:effectLst/>
                          <a:latin typeface="Arial" charset="0"/>
                          <a:cs typeface="Times New Roman" pitchFamily="18" charset="0"/>
                        </a:rPr>
                        <a:t>	</a:t>
                      </a:r>
                      <a:endParaRPr kumimoji="0" lang="de-DE" sz="1300" b="1" i="0" u="none" strike="noStrike" cap="none" normalizeH="0" baseline="0" dirty="0">
                        <a:ln>
                          <a:noFill/>
                        </a:ln>
                        <a:solidFill>
                          <a:schemeClr val="tx1"/>
                        </a:solidFill>
                        <a:effectLst/>
                        <a:latin typeface="Arial" charset="0"/>
                        <a:cs typeface="Times New Roman" pitchFamily="18" charset="0"/>
                      </a:endParaRPr>
                    </a:p>
                  </a:txBody>
                  <a:tcPr marL="83077" marR="83077" marT="46789" marB="46789" horzOverflow="overflow">
                    <a:lnL cap="flat">
                      <a:noFill/>
                    </a:lnL>
                    <a:lnR>
                      <a:noFill/>
                    </a:lnR>
                    <a:ln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52500" rtl="0" eaLnBrk="0" fontAlgn="base" latinLnBrk="0" hangingPunct="0">
                        <a:lnSpc>
                          <a:spcPct val="100000"/>
                        </a:lnSpc>
                        <a:spcBef>
                          <a:spcPct val="0"/>
                        </a:spcBef>
                        <a:spcAft>
                          <a:spcPct val="50000"/>
                        </a:spcAft>
                        <a:buClrTx/>
                        <a:buSzTx/>
                        <a:buFontTx/>
                        <a:buNone/>
                        <a:tabLst/>
                      </a:pPr>
                      <a:r>
                        <a:rPr kumimoji="0" lang="de-DE" sz="1300" b="0" i="0" u="none" strike="noStrike" cap="none" normalizeH="0" baseline="0" dirty="0">
                          <a:ln>
                            <a:noFill/>
                          </a:ln>
                          <a:solidFill>
                            <a:schemeClr val="tx1"/>
                          </a:solidFill>
                          <a:effectLst/>
                          <a:latin typeface="Arial" charset="0"/>
                          <a:cs typeface="Times New Roman" pitchFamily="18" charset="0"/>
                        </a:rPr>
                        <a:t>Vertikale (Mörtel)fuge zwischen einzelnen Steinen.</a:t>
                      </a:r>
                    </a:p>
                  </a:txBody>
                  <a:tcPr marL="83077" marR="83077" marT="46789" marB="46789"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 name="Grafik 1">
            <a:extLst>
              <a:ext uri="{FF2B5EF4-FFF2-40B4-BE49-F238E27FC236}">
                <a16:creationId xmlns:a16="http://schemas.microsoft.com/office/drawing/2014/main" id="{3447ED15-9D21-4A43-996E-344F52873F42}"/>
              </a:ext>
            </a:extLst>
          </p:cNvPr>
          <p:cNvPicPr>
            <a:picLocks noChangeAspect="1"/>
          </p:cNvPicPr>
          <p:nvPr/>
        </p:nvPicPr>
        <p:blipFill>
          <a:blip r:embed="rId3"/>
          <a:stretch>
            <a:fillRect/>
          </a:stretch>
        </p:blipFill>
        <p:spPr>
          <a:xfrm>
            <a:off x="1559496" y="4077046"/>
            <a:ext cx="3438183" cy="2022932"/>
          </a:xfrm>
          <a:prstGeom prst="rect">
            <a:avLst/>
          </a:prstGeom>
        </p:spPr>
      </p:pic>
      <p:pic>
        <p:nvPicPr>
          <p:cNvPr id="6" name="Grafik 5">
            <a:extLst>
              <a:ext uri="{FF2B5EF4-FFF2-40B4-BE49-F238E27FC236}">
                <a16:creationId xmlns:a16="http://schemas.microsoft.com/office/drawing/2014/main" id="{B667324E-523E-4D72-A098-FFD147A7BE3D}"/>
              </a:ext>
            </a:extLst>
          </p:cNvPr>
          <p:cNvPicPr>
            <a:picLocks noChangeAspect="1"/>
          </p:cNvPicPr>
          <p:nvPr/>
        </p:nvPicPr>
        <p:blipFill>
          <a:blip r:embed="rId4"/>
          <a:stretch>
            <a:fillRect/>
          </a:stretch>
        </p:blipFill>
        <p:spPr>
          <a:xfrm>
            <a:off x="537376" y="1341353"/>
            <a:ext cx="4721431" cy="2356336"/>
          </a:xfrm>
          <a:prstGeom prst="rect">
            <a:avLst/>
          </a:prstGeom>
        </p:spPr>
      </p:pic>
    </p:spTree>
    <p:extLst>
      <p:ext uri="{BB962C8B-B14F-4D97-AF65-F5344CB8AC3E}">
        <p14:creationId xmlns:p14="http://schemas.microsoft.com/office/powerpoint/2010/main" val="329251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44643"/>
            <a:ext cx="904939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Begrifflichkeiten im Mauerwerksbau</a:t>
            </a:r>
            <a:endParaRPr lang="de-DE" altLang="de-DE" sz="2800" dirty="0"/>
          </a:p>
        </p:txBody>
      </p:sp>
      <p:sp>
        <p:nvSpPr>
          <p:cNvPr id="2" name="Textfeld 1">
            <a:extLst>
              <a:ext uri="{FF2B5EF4-FFF2-40B4-BE49-F238E27FC236}">
                <a16:creationId xmlns:a16="http://schemas.microsoft.com/office/drawing/2014/main" id="{719F1BCB-BD07-40BF-9740-48B7432A8F36}"/>
              </a:ext>
            </a:extLst>
          </p:cNvPr>
          <p:cNvSpPr txBox="1"/>
          <p:nvPr/>
        </p:nvSpPr>
        <p:spPr>
          <a:xfrm flipH="1">
            <a:off x="277209" y="1191289"/>
            <a:ext cx="1271500" cy="369332"/>
          </a:xfrm>
          <a:prstGeom prst="rect">
            <a:avLst/>
          </a:prstGeom>
          <a:noFill/>
        </p:spPr>
        <p:txBody>
          <a:bodyPr wrap="square" rtlCol="0">
            <a:spAutoFit/>
          </a:bodyPr>
          <a:lstStyle/>
          <a:p>
            <a:r>
              <a:rPr lang="de-DE" sz="1800" dirty="0"/>
              <a:t>Flachsturz</a:t>
            </a:r>
          </a:p>
        </p:txBody>
      </p:sp>
      <p:pic>
        <p:nvPicPr>
          <p:cNvPr id="6" name="Grafik 5">
            <a:extLst>
              <a:ext uri="{FF2B5EF4-FFF2-40B4-BE49-F238E27FC236}">
                <a16:creationId xmlns:a16="http://schemas.microsoft.com/office/drawing/2014/main" id="{03F950AD-1134-482A-8B1A-D6B30BF1A2F4}"/>
              </a:ext>
            </a:extLst>
          </p:cNvPr>
          <p:cNvPicPr>
            <a:picLocks noChangeAspect="1"/>
          </p:cNvPicPr>
          <p:nvPr/>
        </p:nvPicPr>
        <p:blipFill>
          <a:blip r:embed="rId3"/>
          <a:stretch>
            <a:fillRect/>
          </a:stretch>
        </p:blipFill>
        <p:spPr>
          <a:xfrm>
            <a:off x="2063553" y="1196752"/>
            <a:ext cx="2016224" cy="2610311"/>
          </a:xfrm>
          <a:prstGeom prst="rect">
            <a:avLst/>
          </a:prstGeom>
        </p:spPr>
      </p:pic>
      <p:sp>
        <p:nvSpPr>
          <p:cNvPr id="7" name="Textfeld 6">
            <a:extLst>
              <a:ext uri="{FF2B5EF4-FFF2-40B4-BE49-F238E27FC236}">
                <a16:creationId xmlns:a16="http://schemas.microsoft.com/office/drawing/2014/main" id="{C5B90371-8802-40BC-BC86-A34A00270079}"/>
              </a:ext>
            </a:extLst>
          </p:cNvPr>
          <p:cNvSpPr txBox="1"/>
          <p:nvPr/>
        </p:nvSpPr>
        <p:spPr>
          <a:xfrm>
            <a:off x="4555803" y="2132575"/>
            <a:ext cx="5328592" cy="738664"/>
          </a:xfrm>
          <a:prstGeom prst="rect">
            <a:avLst/>
          </a:prstGeom>
          <a:noFill/>
        </p:spPr>
        <p:txBody>
          <a:bodyPr wrap="square" rtlCol="0">
            <a:spAutoFit/>
          </a:bodyPr>
          <a:lstStyle/>
          <a:p>
            <a:r>
              <a:rPr lang="de-DE" sz="1400" dirty="0">
                <a:latin typeface="Arial" charset="0"/>
                <a:cs typeface="Times New Roman" pitchFamily="18" charset="0"/>
              </a:rPr>
              <a:t>In Kombination mit der Gewölbewirkung des Mauerwerks bildet der Flachsturz (Zugband) einen „Unterzug“ für Öffnungen im Mauerwerk wie Tür und Fenster.</a:t>
            </a:r>
            <a:endParaRPr lang="de-DE" dirty="0"/>
          </a:p>
        </p:txBody>
      </p:sp>
      <p:sp>
        <p:nvSpPr>
          <p:cNvPr id="8" name="Textfeld 7">
            <a:extLst>
              <a:ext uri="{FF2B5EF4-FFF2-40B4-BE49-F238E27FC236}">
                <a16:creationId xmlns:a16="http://schemas.microsoft.com/office/drawing/2014/main" id="{F42587E8-AFEC-42BF-B865-4CB6861B1BE2}"/>
              </a:ext>
            </a:extLst>
          </p:cNvPr>
          <p:cNvSpPr txBox="1"/>
          <p:nvPr/>
        </p:nvSpPr>
        <p:spPr>
          <a:xfrm>
            <a:off x="273136" y="3988123"/>
            <a:ext cx="1516762" cy="584775"/>
          </a:xfrm>
          <a:prstGeom prst="rect">
            <a:avLst/>
          </a:prstGeom>
          <a:noFill/>
        </p:spPr>
        <p:txBody>
          <a:bodyPr wrap="none" rtlCol="0">
            <a:spAutoFit/>
          </a:bodyPr>
          <a:lstStyle/>
          <a:p>
            <a:r>
              <a:rPr lang="de-DE" sz="1600" dirty="0"/>
              <a:t>Ringanker und</a:t>
            </a:r>
          </a:p>
          <a:p>
            <a:r>
              <a:rPr lang="de-DE" sz="1600" dirty="0"/>
              <a:t>Ringbalken</a:t>
            </a:r>
          </a:p>
        </p:txBody>
      </p:sp>
      <p:pic>
        <p:nvPicPr>
          <p:cNvPr id="9" name="Grafik 8">
            <a:extLst>
              <a:ext uri="{FF2B5EF4-FFF2-40B4-BE49-F238E27FC236}">
                <a16:creationId xmlns:a16="http://schemas.microsoft.com/office/drawing/2014/main" id="{CB12A324-61B2-405E-B440-3F4CBDB5A7F6}"/>
              </a:ext>
            </a:extLst>
          </p:cNvPr>
          <p:cNvPicPr>
            <a:picLocks noChangeAspect="1"/>
          </p:cNvPicPr>
          <p:nvPr/>
        </p:nvPicPr>
        <p:blipFill>
          <a:blip r:embed="rId4"/>
          <a:stretch>
            <a:fillRect/>
          </a:stretch>
        </p:blipFill>
        <p:spPr>
          <a:xfrm>
            <a:off x="2062870" y="4069444"/>
            <a:ext cx="2016906" cy="2761226"/>
          </a:xfrm>
          <a:prstGeom prst="rect">
            <a:avLst/>
          </a:prstGeom>
        </p:spPr>
      </p:pic>
      <p:sp>
        <p:nvSpPr>
          <p:cNvPr id="10" name="Textfeld 9">
            <a:extLst>
              <a:ext uri="{FF2B5EF4-FFF2-40B4-BE49-F238E27FC236}">
                <a16:creationId xmlns:a16="http://schemas.microsoft.com/office/drawing/2014/main" id="{4D6654A3-6DC1-45EB-A6AB-754B2A0F1846}"/>
              </a:ext>
            </a:extLst>
          </p:cNvPr>
          <p:cNvSpPr txBox="1"/>
          <p:nvPr/>
        </p:nvSpPr>
        <p:spPr>
          <a:xfrm>
            <a:off x="4555803" y="5103808"/>
            <a:ext cx="7112845" cy="692497"/>
          </a:xfrm>
          <a:prstGeom prst="rect">
            <a:avLst/>
          </a:prstGeom>
          <a:noFill/>
        </p:spPr>
        <p:txBody>
          <a:bodyPr wrap="none" rtlCol="0">
            <a:spAutoFit/>
          </a:bodyPr>
          <a:lstStyle/>
          <a:p>
            <a:r>
              <a:rPr lang="de-DE" dirty="0"/>
              <a:t>Ringbalken nehmen vor allem Horizontalkräfte auf, Ringanker nehmen noch zusätzlich Biege-</a:t>
            </a:r>
          </a:p>
          <a:p>
            <a:r>
              <a:rPr lang="de-DE" dirty="0" err="1"/>
              <a:t>momente</a:t>
            </a:r>
            <a:r>
              <a:rPr lang="de-DE" dirty="0"/>
              <a:t> auf. Z.B. Bauten mit mehr als 2 Vollgeschosse.</a:t>
            </a:r>
          </a:p>
          <a:p>
            <a:r>
              <a:rPr lang="de-DE" dirty="0"/>
              <a:t>Dient der Aussteifung. </a:t>
            </a:r>
          </a:p>
        </p:txBody>
      </p:sp>
    </p:spTree>
    <p:extLst>
      <p:ext uri="{BB962C8B-B14F-4D97-AF65-F5344CB8AC3E}">
        <p14:creationId xmlns:p14="http://schemas.microsoft.com/office/powerpoint/2010/main" val="149441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44643"/>
            <a:ext cx="904939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Fragen zu den Basics</a:t>
            </a:r>
            <a:endParaRPr lang="de-DE" altLang="de-DE" sz="2800" dirty="0"/>
          </a:p>
        </p:txBody>
      </p:sp>
      <p:sp>
        <p:nvSpPr>
          <p:cNvPr id="2" name="Textfeld 1">
            <a:extLst>
              <a:ext uri="{FF2B5EF4-FFF2-40B4-BE49-F238E27FC236}">
                <a16:creationId xmlns:a16="http://schemas.microsoft.com/office/drawing/2014/main" id="{719F1BCB-BD07-40BF-9740-48B7432A8F36}"/>
              </a:ext>
            </a:extLst>
          </p:cNvPr>
          <p:cNvSpPr txBox="1"/>
          <p:nvPr/>
        </p:nvSpPr>
        <p:spPr>
          <a:xfrm flipH="1">
            <a:off x="263352" y="1196752"/>
            <a:ext cx="10441160" cy="369332"/>
          </a:xfrm>
          <a:prstGeom prst="rect">
            <a:avLst/>
          </a:prstGeom>
          <a:noFill/>
        </p:spPr>
        <p:txBody>
          <a:bodyPr wrap="square" rtlCol="0">
            <a:spAutoFit/>
          </a:bodyPr>
          <a:lstStyle/>
          <a:p>
            <a:r>
              <a:rPr lang="de-DE" sz="1800" dirty="0"/>
              <a:t>1. Wodurch unterscheidet sich signifikant der Ziegel vom Kalksandstein beim Herstellungsprozess?</a:t>
            </a:r>
          </a:p>
        </p:txBody>
      </p:sp>
      <p:sp>
        <p:nvSpPr>
          <p:cNvPr id="4" name="Textfeld 3">
            <a:extLst>
              <a:ext uri="{FF2B5EF4-FFF2-40B4-BE49-F238E27FC236}">
                <a16:creationId xmlns:a16="http://schemas.microsoft.com/office/drawing/2014/main" id="{7667DD41-A32E-4F5E-8D6D-233DB4D6485A}"/>
              </a:ext>
            </a:extLst>
          </p:cNvPr>
          <p:cNvSpPr txBox="1"/>
          <p:nvPr/>
        </p:nvSpPr>
        <p:spPr>
          <a:xfrm>
            <a:off x="265357" y="1566710"/>
            <a:ext cx="11579901" cy="830997"/>
          </a:xfrm>
          <a:prstGeom prst="rect">
            <a:avLst/>
          </a:prstGeom>
          <a:noFill/>
        </p:spPr>
        <p:txBody>
          <a:bodyPr wrap="none" rtlCol="0">
            <a:spAutoFit/>
          </a:bodyPr>
          <a:lstStyle/>
          <a:p>
            <a:r>
              <a:rPr lang="de-DE" sz="1600" dirty="0"/>
              <a:t>Der Kalksandsein erhärtet nach dem Pressen und Dampfdruck bei ca. 200° und ist dann versandbereit. </a:t>
            </a:r>
          </a:p>
          <a:p>
            <a:r>
              <a:rPr lang="de-DE" sz="1600" dirty="0"/>
              <a:t>Der Ziegel wird gepresst und dann bei ca. 900° bis 1500° in Öfen gebrannt. Danach wird er geschliffen und mit Wärmedämm-</a:t>
            </a:r>
          </a:p>
          <a:p>
            <a:r>
              <a:rPr lang="de-DE" sz="1600" dirty="0"/>
              <a:t>Stoffen befüllt (Außenwandziegel). Dadurch ist die CO² Belastung höher als bei der Produktion von Kalksandstein.</a:t>
            </a:r>
          </a:p>
        </p:txBody>
      </p:sp>
      <p:sp>
        <p:nvSpPr>
          <p:cNvPr id="5" name="Textfeld 4">
            <a:extLst>
              <a:ext uri="{FF2B5EF4-FFF2-40B4-BE49-F238E27FC236}">
                <a16:creationId xmlns:a16="http://schemas.microsoft.com/office/drawing/2014/main" id="{FF385997-9D85-477E-A893-3475E66AB9DD}"/>
              </a:ext>
            </a:extLst>
          </p:cNvPr>
          <p:cNvSpPr txBox="1"/>
          <p:nvPr/>
        </p:nvSpPr>
        <p:spPr>
          <a:xfrm>
            <a:off x="263352" y="2564904"/>
            <a:ext cx="11469935" cy="646331"/>
          </a:xfrm>
          <a:prstGeom prst="rect">
            <a:avLst/>
          </a:prstGeom>
          <a:noFill/>
        </p:spPr>
        <p:txBody>
          <a:bodyPr wrap="none" rtlCol="0">
            <a:spAutoFit/>
          </a:bodyPr>
          <a:lstStyle/>
          <a:p>
            <a:r>
              <a:rPr lang="de-DE" sz="1800" dirty="0"/>
              <a:t>2. Müssen die Stoßfugen bei der Verlegung von Kalksandstein im Dünnbettmörtel-Verfahren mit Mörtel verfüllt </a:t>
            </a:r>
          </a:p>
          <a:p>
            <a:r>
              <a:rPr lang="de-DE" sz="1800" dirty="0"/>
              <a:t>werden?</a:t>
            </a:r>
          </a:p>
        </p:txBody>
      </p:sp>
      <p:sp>
        <p:nvSpPr>
          <p:cNvPr id="11" name="Textfeld 10">
            <a:extLst>
              <a:ext uri="{FF2B5EF4-FFF2-40B4-BE49-F238E27FC236}">
                <a16:creationId xmlns:a16="http://schemas.microsoft.com/office/drawing/2014/main" id="{9A6CF834-47E4-4B2B-8508-03AE073F8B90}"/>
              </a:ext>
            </a:extLst>
          </p:cNvPr>
          <p:cNvSpPr txBox="1"/>
          <p:nvPr/>
        </p:nvSpPr>
        <p:spPr>
          <a:xfrm>
            <a:off x="263352" y="3184341"/>
            <a:ext cx="8665898" cy="338554"/>
          </a:xfrm>
          <a:prstGeom prst="rect">
            <a:avLst/>
          </a:prstGeom>
          <a:noFill/>
        </p:spPr>
        <p:txBody>
          <a:bodyPr wrap="none" rtlCol="0">
            <a:spAutoFit/>
          </a:bodyPr>
          <a:lstStyle/>
          <a:p>
            <a:r>
              <a:rPr lang="de-DE" sz="1600" dirty="0"/>
              <a:t>Nein, das Verfüllen ist nur im Bereich der Sturzes und am Anschluss an ein Bauteil notwendig.</a:t>
            </a:r>
          </a:p>
        </p:txBody>
      </p:sp>
      <p:pic>
        <p:nvPicPr>
          <p:cNvPr id="12" name="Grafik 11">
            <a:extLst>
              <a:ext uri="{FF2B5EF4-FFF2-40B4-BE49-F238E27FC236}">
                <a16:creationId xmlns:a16="http://schemas.microsoft.com/office/drawing/2014/main" id="{5B30413C-417B-4255-90C9-690FB7C3F9FD}"/>
              </a:ext>
            </a:extLst>
          </p:cNvPr>
          <p:cNvPicPr>
            <a:picLocks noChangeAspect="1"/>
          </p:cNvPicPr>
          <p:nvPr/>
        </p:nvPicPr>
        <p:blipFill>
          <a:blip r:embed="rId3"/>
          <a:stretch>
            <a:fillRect/>
          </a:stretch>
        </p:blipFill>
        <p:spPr>
          <a:xfrm>
            <a:off x="4799856" y="3615019"/>
            <a:ext cx="1815629" cy="1676271"/>
          </a:xfrm>
          <a:prstGeom prst="rect">
            <a:avLst/>
          </a:prstGeom>
        </p:spPr>
      </p:pic>
      <p:pic>
        <p:nvPicPr>
          <p:cNvPr id="13" name="Grafik 12">
            <a:extLst>
              <a:ext uri="{FF2B5EF4-FFF2-40B4-BE49-F238E27FC236}">
                <a16:creationId xmlns:a16="http://schemas.microsoft.com/office/drawing/2014/main" id="{11C12DF3-6AC6-4396-9027-725A9E13F97E}"/>
              </a:ext>
            </a:extLst>
          </p:cNvPr>
          <p:cNvPicPr>
            <a:picLocks noChangeAspect="1"/>
          </p:cNvPicPr>
          <p:nvPr/>
        </p:nvPicPr>
        <p:blipFill>
          <a:blip r:embed="rId4"/>
          <a:stretch>
            <a:fillRect/>
          </a:stretch>
        </p:blipFill>
        <p:spPr>
          <a:xfrm>
            <a:off x="8140122" y="3646766"/>
            <a:ext cx="1770488" cy="1676271"/>
          </a:xfrm>
          <a:prstGeom prst="rect">
            <a:avLst/>
          </a:prstGeom>
        </p:spPr>
      </p:pic>
      <p:pic>
        <p:nvPicPr>
          <p:cNvPr id="14" name="Grafik 13">
            <a:extLst>
              <a:ext uri="{FF2B5EF4-FFF2-40B4-BE49-F238E27FC236}">
                <a16:creationId xmlns:a16="http://schemas.microsoft.com/office/drawing/2014/main" id="{EED6B979-C261-468A-953A-2BF4B8E01229}"/>
              </a:ext>
            </a:extLst>
          </p:cNvPr>
          <p:cNvPicPr>
            <a:picLocks noChangeAspect="1"/>
          </p:cNvPicPr>
          <p:nvPr/>
        </p:nvPicPr>
        <p:blipFill>
          <a:blip r:embed="rId5"/>
          <a:stretch>
            <a:fillRect/>
          </a:stretch>
        </p:blipFill>
        <p:spPr>
          <a:xfrm>
            <a:off x="479376" y="3629100"/>
            <a:ext cx="2795843" cy="1674594"/>
          </a:xfrm>
          <a:prstGeom prst="rect">
            <a:avLst/>
          </a:prstGeom>
        </p:spPr>
      </p:pic>
      <p:sp>
        <p:nvSpPr>
          <p:cNvPr id="15" name="Textfeld 14">
            <a:extLst>
              <a:ext uri="{FF2B5EF4-FFF2-40B4-BE49-F238E27FC236}">
                <a16:creationId xmlns:a16="http://schemas.microsoft.com/office/drawing/2014/main" id="{E718C504-2EAF-44ED-9622-6B0EF99B8455}"/>
              </a:ext>
            </a:extLst>
          </p:cNvPr>
          <p:cNvSpPr txBox="1"/>
          <p:nvPr/>
        </p:nvSpPr>
        <p:spPr>
          <a:xfrm>
            <a:off x="263352" y="5473179"/>
            <a:ext cx="6682342" cy="369332"/>
          </a:xfrm>
          <a:prstGeom prst="rect">
            <a:avLst/>
          </a:prstGeom>
          <a:noFill/>
        </p:spPr>
        <p:txBody>
          <a:bodyPr wrap="none" rtlCol="0">
            <a:spAutoFit/>
          </a:bodyPr>
          <a:lstStyle/>
          <a:p>
            <a:r>
              <a:rPr lang="de-DE" sz="1800" dirty="0"/>
              <a:t>3. Aus welchen Rohstoffen wird der Kalksandstein hergestellt?</a:t>
            </a:r>
          </a:p>
        </p:txBody>
      </p:sp>
      <p:sp>
        <p:nvSpPr>
          <p:cNvPr id="16" name="Textfeld 15">
            <a:extLst>
              <a:ext uri="{FF2B5EF4-FFF2-40B4-BE49-F238E27FC236}">
                <a16:creationId xmlns:a16="http://schemas.microsoft.com/office/drawing/2014/main" id="{273DF5E1-4FE7-4ABF-A869-42B61D9B5BC1}"/>
              </a:ext>
            </a:extLst>
          </p:cNvPr>
          <p:cNvSpPr txBox="1"/>
          <p:nvPr/>
        </p:nvSpPr>
        <p:spPr>
          <a:xfrm>
            <a:off x="263352" y="5841042"/>
            <a:ext cx="2730619" cy="338554"/>
          </a:xfrm>
          <a:prstGeom prst="rect">
            <a:avLst/>
          </a:prstGeom>
          <a:noFill/>
        </p:spPr>
        <p:txBody>
          <a:bodyPr wrap="none" rtlCol="0">
            <a:spAutoFit/>
          </a:bodyPr>
          <a:lstStyle/>
          <a:p>
            <a:r>
              <a:rPr lang="de-DE" sz="1600" dirty="0"/>
              <a:t>Aus Kalk, Sand und Wasser</a:t>
            </a:r>
          </a:p>
        </p:txBody>
      </p:sp>
      <p:pic>
        <p:nvPicPr>
          <p:cNvPr id="17" name="Grafik 16">
            <a:extLst>
              <a:ext uri="{FF2B5EF4-FFF2-40B4-BE49-F238E27FC236}">
                <a16:creationId xmlns:a16="http://schemas.microsoft.com/office/drawing/2014/main" id="{EE160950-9C26-4D89-89D1-E2F732BF11D0}"/>
              </a:ext>
            </a:extLst>
          </p:cNvPr>
          <p:cNvPicPr>
            <a:picLocks noChangeAspect="1"/>
          </p:cNvPicPr>
          <p:nvPr/>
        </p:nvPicPr>
        <p:blipFill>
          <a:blip r:embed="rId3"/>
          <a:stretch>
            <a:fillRect/>
          </a:stretch>
        </p:blipFill>
        <p:spPr>
          <a:xfrm>
            <a:off x="4799856" y="3583272"/>
            <a:ext cx="1815629" cy="1676271"/>
          </a:xfrm>
          <a:prstGeom prst="rect">
            <a:avLst/>
          </a:prstGeom>
        </p:spPr>
      </p:pic>
      <p:pic>
        <p:nvPicPr>
          <p:cNvPr id="18" name="Grafik 17">
            <a:extLst>
              <a:ext uri="{FF2B5EF4-FFF2-40B4-BE49-F238E27FC236}">
                <a16:creationId xmlns:a16="http://schemas.microsoft.com/office/drawing/2014/main" id="{5994E653-550D-402E-8BC3-DC5F2161BEE4}"/>
              </a:ext>
            </a:extLst>
          </p:cNvPr>
          <p:cNvPicPr>
            <a:picLocks noChangeAspect="1"/>
          </p:cNvPicPr>
          <p:nvPr/>
        </p:nvPicPr>
        <p:blipFill>
          <a:blip r:embed="rId4"/>
          <a:stretch>
            <a:fillRect/>
          </a:stretch>
        </p:blipFill>
        <p:spPr>
          <a:xfrm>
            <a:off x="8140122" y="3615019"/>
            <a:ext cx="1770488" cy="1676271"/>
          </a:xfrm>
          <a:prstGeom prst="rect">
            <a:avLst/>
          </a:prstGeom>
        </p:spPr>
      </p:pic>
    </p:spTree>
    <p:extLst>
      <p:ext uri="{BB962C8B-B14F-4D97-AF65-F5344CB8AC3E}">
        <p14:creationId xmlns:p14="http://schemas.microsoft.com/office/powerpoint/2010/main" val="162368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1"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91396" y="332656"/>
            <a:ext cx="10473155"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Normen und Deklarationen</a:t>
            </a:r>
          </a:p>
        </p:txBody>
      </p:sp>
      <p:sp>
        <p:nvSpPr>
          <p:cNvPr id="4" name="Textfeld 3">
            <a:extLst>
              <a:ext uri="{FF2B5EF4-FFF2-40B4-BE49-F238E27FC236}">
                <a16:creationId xmlns:a16="http://schemas.microsoft.com/office/drawing/2014/main" id="{A9776402-E9E9-423C-ADCA-3D48F5DA4081}"/>
              </a:ext>
            </a:extLst>
          </p:cNvPr>
          <p:cNvSpPr txBox="1"/>
          <p:nvPr/>
        </p:nvSpPr>
        <p:spPr>
          <a:xfrm>
            <a:off x="1271464" y="1628800"/>
            <a:ext cx="184731" cy="292388"/>
          </a:xfrm>
          <a:prstGeom prst="rect">
            <a:avLst/>
          </a:prstGeom>
          <a:noFill/>
        </p:spPr>
        <p:txBody>
          <a:bodyPr wrap="none" rtlCol="0">
            <a:spAutoFit/>
          </a:bodyPr>
          <a:lstStyle/>
          <a:p>
            <a:endParaRPr lang="de-DE" dirty="0"/>
          </a:p>
        </p:txBody>
      </p:sp>
      <p:sp>
        <p:nvSpPr>
          <p:cNvPr id="13" name="Rechteck 12">
            <a:extLst>
              <a:ext uri="{FF2B5EF4-FFF2-40B4-BE49-F238E27FC236}">
                <a16:creationId xmlns:a16="http://schemas.microsoft.com/office/drawing/2014/main" id="{CC09E0DE-2255-4811-A99F-FC786244418C}"/>
              </a:ext>
            </a:extLst>
          </p:cNvPr>
          <p:cNvSpPr/>
          <p:nvPr/>
        </p:nvSpPr>
        <p:spPr>
          <a:xfrm>
            <a:off x="611365" y="2885115"/>
            <a:ext cx="6096000" cy="692497"/>
          </a:xfrm>
          <a:prstGeom prst="rect">
            <a:avLst/>
          </a:prstGeom>
        </p:spPr>
        <p:txBody>
          <a:bodyPr>
            <a:spAutoFit/>
          </a:bodyPr>
          <a:lstStyle/>
          <a:p>
            <a:r>
              <a:rPr lang="de-DE" dirty="0">
                <a:solidFill>
                  <a:srgbClr val="000000"/>
                </a:solidFill>
                <a:cs typeface="Arial" panose="020B0604020202020204" pitchFamily="34" charset="0"/>
              </a:rPr>
              <a:t>2. </a:t>
            </a:r>
            <a:r>
              <a:rPr lang="de-DE" b="1" dirty="0">
                <a:solidFill>
                  <a:srgbClr val="000000"/>
                </a:solidFill>
                <a:cs typeface="Arial" panose="020B0604020202020204" pitchFamily="34" charset="0"/>
              </a:rPr>
              <a:t>Allgemeine bauaufsichtliche Zulassungen/Prüfzeugnisse </a:t>
            </a:r>
            <a:r>
              <a:rPr lang="de-DE" dirty="0">
                <a:solidFill>
                  <a:srgbClr val="000000"/>
                </a:solidFill>
                <a:cs typeface="Arial" panose="020B0604020202020204" pitchFamily="34" charset="0"/>
              </a:rPr>
              <a:t>werden an  </a:t>
            </a:r>
          </a:p>
          <a:p>
            <a:r>
              <a:rPr lang="de-DE" dirty="0">
                <a:solidFill>
                  <a:srgbClr val="000000"/>
                </a:solidFill>
                <a:cs typeface="Arial" panose="020B0604020202020204" pitchFamily="34" charset="0"/>
              </a:rPr>
              <a:t>    Bauprodukte und Bauarten vergeben, die nicht in Normen geregelt sind  </a:t>
            </a:r>
          </a:p>
          <a:p>
            <a:r>
              <a:rPr lang="de-DE" dirty="0">
                <a:solidFill>
                  <a:srgbClr val="000000"/>
                </a:solidFill>
                <a:cs typeface="Arial" panose="020B0604020202020204" pitchFamily="34" charset="0"/>
              </a:rPr>
              <a:t>    (meistens neu am Markt)</a:t>
            </a:r>
            <a:r>
              <a:rPr lang="de-DE" dirty="0">
                <a:solidFill>
                  <a:srgbClr val="000000"/>
                </a:solidFill>
                <a:latin typeface="inherit"/>
              </a:rPr>
              <a:t>.</a:t>
            </a:r>
            <a:endParaRPr lang="de-DE" dirty="0"/>
          </a:p>
        </p:txBody>
      </p:sp>
      <p:sp>
        <p:nvSpPr>
          <p:cNvPr id="15" name="Rechteck 14">
            <a:extLst>
              <a:ext uri="{FF2B5EF4-FFF2-40B4-BE49-F238E27FC236}">
                <a16:creationId xmlns:a16="http://schemas.microsoft.com/office/drawing/2014/main" id="{40A1F9D0-4B2F-4EF5-9607-595EF03331C1}"/>
              </a:ext>
            </a:extLst>
          </p:cNvPr>
          <p:cNvSpPr/>
          <p:nvPr/>
        </p:nvSpPr>
        <p:spPr>
          <a:xfrm>
            <a:off x="611365" y="1659248"/>
            <a:ext cx="6096000" cy="692497"/>
          </a:xfrm>
          <a:prstGeom prst="rect">
            <a:avLst/>
          </a:prstGeom>
        </p:spPr>
        <p:txBody>
          <a:bodyPr>
            <a:spAutoFit/>
          </a:bodyPr>
          <a:lstStyle/>
          <a:p>
            <a:r>
              <a:rPr lang="de-DE" dirty="0">
                <a:solidFill>
                  <a:srgbClr val="000000"/>
                </a:solidFill>
                <a:cs typeface="Arial" panose="020B0604020202020204" pitchFamily="34" charset="0"/>
              </a:rPr>
              <a:t>1. </a:t>
            </a:r>
            <a:r>
              <a:rPr lang="de-DE" b="1" dirty="0">
                <a:solidFill>
                  <a:srgbClr val="000000"/>
                </a:solidFill>
                <a:cs typeface="Arial" panose="020B0604020202020204" pitchFamily="34" charset="0"/>
              </a:rPr>
              <a:t>DIN-Normen</a:t>
            </a:r>
            <a:r>
              <a:rPr lang="de-DE" dirty="0">
                <a:solidFill>
                  <a:srgbClr val="000000"/>
                </a:solidFill>
                <a:cs typeface="Arial" panose="020B0604020202020204" pitchFamily="34" charset="0"/>
              </a:rPr>
              <a:t> stellen anerkannte Regeln der Baukunst dar. </a:t>
            </a:r>
          </a:p>
          <a:p>
            <a:r>
              <a:rPr lang="de-DE" dirty="0">
                <a:solidFill>
                  <a:srgbClr val="000000"/>
                </a:solidFill>
                <a:cs typeface="Arial" panose="020B0604020202020204" pitchFamily="34" charset="0"/>
              </a:rPr>
              <a:t>    Die darin enthalten Produkte und Ausführungsarten haben sich über lange            </a:t>
            </a:r>
          </a:p>
          <a:p>
            <a:r>
              <a:rPr lang="de-DE" dirty="0">
                <a:solidFill>
                  <a:srgbClr val="000000"/>
                </a:solidFill>
                <a:cs typeface="Arial" panose="020B0604020202020204" pitchFamily="34" charset="0"/>
              </a:rPr>
              <a:t>    Zeit bewährt und definieren ein Qualitätsniveau.</a:t>
            </a:r>
            <a:endParaRPr lang="de-DE" dirty="0">
              <a:cs typeface="Arial" panose="020B0604020202020204" pitchFamily="34" charset="0"/>
            </a:endParaRPr>
          </a:p>
        </p:txBody>
      </p:sp>
      <p:pic>
        <p:nvPicPr>
          <p:cNvPr id="16" name="Picture 4" descr="Titel-DIN_1053-1_kl">
            <a:extLst>
              <a:ext uri="{FF2B5EF4-FFF2-40B4-BE49-F238E27FC236}">
                <a16:creationId xmlns:a16="http://schemas.microsoft.com/office/drawing/2014/main" id="{A275D658-1778-421E-8402-50FC84B4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1360" y="619866"/>
            <a:ext cx="1819275" cy="2740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5" descr="Titel-DIN_V_106-1kl">
            <a:extLst>
              <a:ext uri="{FF2B5EF4-FFF2-40B4-BE49-F238E27FC236}">
                <a16:creationId xmlns:a16="http://schemas.microsoft.com/office/drawing/2014/main" id="{4EB158D8-66A5-4922-97B5-83BCDFDDF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3151" y="1341994"/>
            <a:ext cx="1787525" cy="2740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6" descr="Titel-Z-17-1-332kl">
            <a:extLst>
              <a:ext uri="{FF2B5EF4-FFF2-40B4-BE49-F238E27FC236}">
                <a16:creationId xmlns:a16="http://schemas.microsoft.com/office/drawing/2014/main" id="{B809FBB6-6439-4471-8C0A-D609A3CBD2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9942" y="2204864"/>
            <a:ext cx="2299518" cy="35092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chteck 11">
            <a:extLst>
              <a:ext uri="{FF2B5EF4-FFF2-40B4-BE49-F238E27FC236}">
                <a16:creationId xmlns:a16="http://schemas.microsoft.com/office/drawing/2014/main" id="{B9B462D8-FBA3-4896-B427-147415FFEC05}"/>
              </a:ext>
            </a:extLst>
          </p:cNvPr>
          <p:cNvSpPr/>
          <p:nvPr/>
        </p:nvSpPr>
        <p:spPr>
          <a:xfrm>
            <a:off x="611365" y="4110982"/>
            <a:ext cx="6096000" cy="492443"/>
          </a:xfrm>
          <a:prstGeom prst="rect">
            <a:avLst/>
          </a:prstGeom>
        </p:spPr>
        <p:txBody>
          <a:bodyPr>
            <a:spAutoFit/>
          </a:bodyPr>
          <a:lstStyle/>
          <a:p>
            <a:r>
              <a:rPr lang="de-DE" dirty="0">
                <a:solidFill>
                  <a:srgbClr val="000000"/>
                </a:solidFill>
                <a:cs typeface="Arial" panose="020B0604020202020204" pitchFamily="34" charset="0"/>
              </a:rPr>
              <a:t>3. </a:t>
            </a:r>
            <a:r>
              <a:rPr lang="de-DE" b="1" dirty="0">
                <a:solidFill>
                  <a:srgbClr val="000000"/>
                </a:solidFill>
                <a:cs typeface="Arial" panose="020B0604020202020204" pitchFamily="34" charset="0"/>
              </a:rPr>
              <a:t>Zustimmung im Einzelfall </a:t>
            </a:r>
            <a:r>
              <a:rPr lang="de-DE" dirty="0">
                <a:solidFill>
                  <a:srgbClr val="000000"/>
                </a:solidFill>
                <a:cs typeface="Arial" panose="020B0604020202020204" pitchFamily="34" charset="0"/>
              </a:rPr>
              <a:t>sind baustellenbezogen (Oberste Baubehörde,  </a:t>
            </a:r>
          </a:p>
          <a:p>
            <a:r>
              <a:rPr lang="de-DE" dirty="0">
                <a:solidFill>
                  <a:srgbClr val="000000"/>
                </a:solidFill>
                <a:cs typeface="Arial" panose="020B0604020202020204" pitchFamily="34" charset="0"/>
              </a:rPr>
              <a:t>    München).</a:t>
            </a:r>
          </a:p>
        </p:txBody>
      </p:sp>
    </p:spTree>
    <p:extLst>
      <p:ext uri="{BB962C8B-B14F-4D97-AF65-F5344CB8AC3E}">
        <p14:creationId xmlns:p14="http://schemas.microsoft.com/office/powerpoint/2010/main" val="341051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91396" y="332656"/>
            <a:ext cx="10473155"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KS-Produktnormen</a:t>
            </a:r>
          </a:p>
        </p:txBody>
      </p:sp>
      <p:pic>
        <p:nvPicPr>
          <p:cNvPr id="10" name="Picture 3">
            <a:extLst>
              <a:ext uri="{FF2B5EF4-FFF2-40B4-BE49-F238E27FC236}">
                <a16:creationId xmlns:a16="http://schemas.microsoft.com/office/drawing/2014/main" id="{D5058194-CDD7-4512-B64F-9FDC76C11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50" y="1556792"/>
            <a:ext cx="7078791" cy="334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8088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91396" y="332656"/>
            <a:ext cx="10473155"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Deklarationen</a:t>
            </a:r>
          </a:p>
        </p:txBody>
      </p:sp>
      <p:pic>
        <p:nvPicPr>
          <p:cNvPr id="11" name="Picture 2">
            <a:extLst>
              <a:ext uri="{FF2B5EF4-FFF2-40B4-BE49-F238E27FC236}">
                <a16:creationId xmlns:a16="http://schemas.microsoft.com/office/drawing/2014/main" id="{4E97240F-DFC6-49EF-A60B-528DECE5A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99" y="1670611"/>
            <a:ext cx="8154420" cy="1687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 name="Textfeld 1">
            <a:extLst>
              <a:ext uri="{FF2B5EF4-FFF2-40B4-BE49-F238E27FC236}">
                <a16:creationId xmlns:a16="http://schemas.microsoft.com/office/drawing/2014/main" id="{37618BE9-5A54-4A6C-9779-ED8AF1B934D8}"/>
              </a:ext>
            </a:extLst>
          </p:cNvPr>
          <p:cNvSpPr txBox="1"/>
          <p:nvPr/>
        </p:nvSpPr>
        <p:spPr>
          <a:xfrm>
            <a:off x="591396" y="1124744"/>
            <a:ext cx="2382383" cy="400110"/>
          </a:xfrm>
          <a:prstGeom prst="rect">
            <a:avLst/>
          </a:prstGeom>
          <a:noFill/>
        </p:spPr>
        <p:txBody>
          <a:bodyPr wrap="none" rtlCol="0">
            <a:spAutoFit/>
          </a:bodyPr>
          <a:lstStyle/>
          <a:p>
            <a:r>
              <a:rPr lang="de-DE" sz="2000" dirty="0"/>
              <a:t>CE Kennzeichnung</a:t>
            </a:r>
          </a:p>
        </p:txBody>
      </p:sp>
      <p:sp>
        <p:nvSpPr>
          <p:cNvPr id="4" name="Rechteck 3">
            <a:extLst>
              <a:ext uri="{FF2B5EF4-FFF2-40B4-BE49-F238E27FC236}">
                <a16:creationId xmlns:a16="http://schemas.microsoft.com/office/drawing/2014/main" id="{5CD55446-2116-4F96-AAA9-164F550A1848}"/>
              </a:ext>
            </a:extLst>
          </p:cNvPr>
          <p:cNvSpPr/>
          <p:nvPr/>
        </p:nvSpPr>
        <p:spPr>
          <a:xfrm>
            <a:off x="591396" y="3573016"/>
            <a:ext cx="10041108" cy="1323439"/>
          </a:xfrm>
          <a:prstGeom prst="rect">
            <a:avLst/>
          </a:prstGeom>
        </p:spPr>
        <p:txBody>
          <a:bodyPr wrap="square">
            <a:spAutoFit/>
          </a:bodyPr>
          <a:lstStyle/>
          <a:p>
            <a:r>
              <a:rPr lang="de-DE" altLang="de-DE" sz="1600" kern="0" dirty="0"/>
              <a:t>- Declaration </a:t>
            </a:r>
            <a:r>
              <a:rPr lang="de-DE" altLang="de-DE" sz="1600" kern="0" dirty="0" err="1"/>
              <a:t>of</a:t>
            </a:r>
            <a:r>
              <a:rPr lang="de-DE" altLang="de-DE" sz="1600" kern="0" dirty="0"/>
              <a:t> Performance (</a:t>
            </a:r>
            <a:r>
              <a:rPr lang="de-DE" altLang="de-DE" sz="1600" kern="0" dirty="0" err="1"/>
              <a:t>DoP</a:t>
            </a:r>
            <a:r>
              <a:rPr lang="de-DE" altLang="de-DE" sz="1600" kern="0" dirty="0"/>
              <a:t>) - seit 1.Juli 2013 gemäß Bauproduktenverordnung erforderlich.</a:t>
            </a:r>
          </a:p>
          <a:p>
            <a:r>
              <a:rPr lang="de-DE" altLang="de-DE" sz="1600" kern="0" dirty="0"/>
              <a:t>- Ausführliche Angaben zum Hersteller, Überwachungsstelle, Verwendungszweck und Leistungen des Produkts.</a:t>
            </a:r>
          </a:p>
          <a:p>
            <a:r>
              <a:rPr lang="de-DE" altLang="de-DE" sz="1600" kern="0" dirty="0"/>
              <a:t>- Abruf unter www.dopcap.eu	</a:t>
            </a:r>
          </a:p>
          <a:p>
            <a:r>
              <a:rPr lang="de-DE" altLang="de-DE" sz="1600" kern="0" dirty="0"/>
              <a:t>- Produktidentifizierung: Dop-Nummer auf den Steinpaketen und den dazugehörigen Lieferdokumenten</a:t>
            </a:r>
          </a:p>
        </p:txBody>
      </p:sp>
      <p:sp>
        <p:nvSpPr>
          <p:cNvPr id="6" name="Textfeld 5">
            <a:extLst>
              <a:ext uri="{FF2B5EF4-FFF2-40B4-BE49-F238E27FC236}">
                <a16:creationId xmlns:a16="http://schemas.microsoft.com/office/drawing/2014/main" id="{510A9644-E327-4E35-82EA-A9A69A032A5C}"/>
              </a:ext>
            </a:extLst>
          </p:cNvPr>
          <p:cNvSpPr txBox="1"/>
          <p:nvPr/>
        </p:nvSpPr>
        <p:spPr>
          <a:xfrm>
            <a:off x="604099" y="5114362"/>
            <a:ext cx="10778785" cy="584775"/>
          </a:xfrm>
          <a:prstGeom prst="rect">
            <a:avLst/>
          </a:prstGeom>
          <a:noFill/>
        </p:spPr>
        <p:txBody>
          <a:bodyPr wrap="none" rtlCol="0">
            <a:spAutoFit/>
          </a:bodyPr>
          <a:lstStyle/>
          <a:p>
            <a:r>
              <a:rPr lang="de-DE" sz="1600" dirty="0"/>
              <a:t>Das CE-Zeichen ist eine Art technischer Reisepass für Bauprodukte. Es signalisiert, dass das Produkt Prüfverfahren </a:t>
            </a:r>
          </a:p>
          <a:p>
            <a:r>
              <a:rPr lang="de-DE" sz="1600" dirty="0"/>
              <a:t>durchlaufen hat.</a:t>
            </a:r>
          </a:p>
        </p:txBody>
      </p:sp>
    </p:spTree>
    <p:extLst>
      <p:ext uri="{BB962C8B-B14F-4D97-AF65-F5344CB8AC3E}">
        <p14:creationId xmlns:p14="http://schemas.microsoft.com/office/powerpoint/2010/main" val="118769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91396" y="332656"/>
            <a:ext cx="10473155"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Deklarationen</a:t>
            </a:r>
          </a:p>
        </p:txBody>
      </p:sp>
      <p:sp>
        <p:nvSpPr>
          <p:cNvPr id="2" name="Textfeld 1">
            <a:extLst>
              <a:ext uri="{FF2B5EF4-FFF2-40B4-BE49-F238E27FC236}">
                <a16:creationId xmlns:a16="http://schemas.microsoft.com/office/drawing/2014/main" id="{37618BE9-5A54-4A6C-9779-ED8AF1B934D8}"/>
              </a:ext>
            </a:extLst>
          </p:cNvPr>
          <p:cNvSpPr txBox="1"/>
          <p:nvPr/>
        </p:nvSpPr>
        <p:spPr>
          <a:xfrm>
            <a:off x="591396" y="1124744"/>
            <a:ext cx="2736647" cy="400110"/>
          </a:xfrm>
          <a:prstGeom prst="rect">
            <a:avLst/>
          </a:prstGeom>
          <a:noFill/>
        </p:spPr>
        <p:txBody>
          <a:bodyPr wrap="none" rtlCol="0">
            <a:spAutoFit/>
          </a:bodyPr>
          <a:lstStyle/>
          <a:p>
            <a:r>
              <a:rPr lang="de-DE" sz="2000" dirty="0"/>
              <a:t>Qualitätsüberwachung</a:t>
            </a:r>
          </a:p>
        </p:txBody>
      </p:sp>
      <p:pic>
        <p:nvPicPr>
          <p:cNvPr id="7" name="Grafik 6">
            <a:extLst>
              <a:ext uri="{FF2B5EF4-FFF2-40B4-BE49-F238E27FC236}">
                <a16:creationId xmlns:a16="http://schemas.microsoft.com/office/drawing/2014/main" id="{9B1D0A27-F673-4B66-94EB-8885937755FA}"/>
              </a:ext>
            </a:extLst>
          </p:cNvPr>
          <p:cNvPicPr>
            <a:picLocks noChangeAspect="1"/>
          </p:cNvPicPr>
          <p:nvPr/>
        </p:nvPicPr>
        <p:blipFill>
          <a:blip r:embed="rId3"/>
          <a:stretch>
            <a:fillRect/>
          </a:stretch>
        </p:blipFill>
        <p:spPr>
          <a:xfrm>
            <a:off x="551384" y="2924944"/>
            <a:ext cx="3895725" cy="2305050"/>
          </a:xfrm>
          <a:prstGeom prst="rect">
            <a:avLst/>
          </a:prstGeom>
        </p:spPr>
      </p:pic>
      <p:sp>
        <p:nvSpPr>
          <p:cNvPr id="9" name="Inhaltsplatzhalter 4">
            <a:extLst>
              <a:ext uri="{FF2B5EF4-FFF2-40B4-BE49-F238E27FC236}">
                <a16:creationId xmlns:a16="http://schemas.microsoft.com/office/drawing/2014/main" id="{CF07F385-06F9-44DA-B85D-8AC7B0684CAE}"/>
              </a:ext>
            </a:extLst>
          </p:cNvPr>
          <p:cNvSpPr txBox="1">
            <a:spLocks/>
          </p:cNvSpPr>
          <p:nvPr/>
        </p:nvSpPr>
        <p:spPr>
          <a:xfrm>
            <a:off x="335360" y="1848319"/>
            <a:ext cx="11017224" cy="3304695"/>
          </a:xfrm>
          <a:prstGeom prst="rect">
            <a:avLst/>
          </a:prstGeom>
        </p:spPr>
        <p:txBody>
          <a:bodyPr/>
          <a:lstStyle>
            <a:lvl1pPr marL="179388" indent="-179388" algn="l" rtl="0" fontAlgn="base">
              <a:spcBef>
                <a:spcPct val="20000"/>
              </a:spcBef>
              <a:spcAft>
                <a:spcPct val="0"/>
              </a:spcAft>
              <a:buFont typeface="Wingdings" pitchFamily="2" charset="2"/>
              <a:buChar char="§"/>
              <a:defRPr sz="2000">
                <a:solidFill>
                  <a:schemeClr val="tx1"/>
                </a:solidFill>
                <a:latin typeface="+mn-lt"/>
                <a:ea typeface="+mn-ea"/>
                <a:cs typeface="+mn-cs"/>
              </a:defRPr>
            </a:lvl1pPr>
            <a:lvl2pPr marL="349250" indent="-168275" algn="l" rtl="0" fontAlgn="base">
              <a:spcBef>
                <a:spcPct val="20000"/>
              </a:spcBef>
              <a:spcAft>
                <a:spcPct val="0"/>
              </a:spcAft>
              <a:buFont typeface="Wingdings" pitchFamily="2" charset="2"/>
              <a:buChar char="§"/>
              <a:defRPr>
                <a:solidFill>
                  <a:schemeClr val="tx1"/>
                </a:solidFill>
                <a:latin typeface="+mn-lt"/>
              </a:defRPr>
            </a:lvl2pPr>
            <a:lvl3pPr marL="538163" indent="-187325" algn="l" rtl="0" fontAlgn="base">
              <a:spcBef>
                <a:spcPct val="20000"/>
              </a:spcBef>
              <a:spcAft>
                <a:spcPct val="0"/>
              </a:spcAft>
              <a:buFont typeface="Wingdings" pitchFamily="2" charset="2"/>
              <a:buChar char="§"/>
              <a:defRPr>
                <a:solidFill>
                  <a:schemeClr val="tx1"/>
                </a:solidFill>
                <a:latin typeface="+mn-lt"/>
              </a:defRPr>
            </a:lvl3pPr>
            <a:lvl4pPr marL="717550" indent="-173038" algn="l" rtl="0" fontAlgn="base">
              <a:spcBef>
                <a:spcPct val="20000"/>
              </a:spcBef>
              <a:spcAft>
                <a:spcPct val="0"/>
              </a:spcAft>
              <a:buFont typeface="Wingdings" pitchFamily="2" charset="2"/>
              <a:buChar char="§"/>
              <a:defRPr sz="1600">
                <a:solidFill>
                  <a:schemeClr val="tx1"/>
                </a:solidFill>
                <a:latin typeface="+mn-lt"/>
              </a:defRPr>
            </a:lvl4pPr>
            <a:lvl5pPr marL="908050" indent="-188913" algn="l" rtl="0" fontAlgn="base">
              <a:spcBef>
                <a:spcPct val="20000"/>
              </a:spcBef>
              <a:spcAft>
                <a:spcPct val="0"/>
              </a:spcAft>
              <a:buFont typeface="Wingdings" pitchFamily="2" charset="2"/>
              <a:buChar char="§"/>
              <a:defRPr sz="1600">
                <a:solidFill>
                  <a:schemeClr val="tx1"/>
                </a:solidFill>
                <a:latin typeface="+mn-lt"/>
              </a:defRPr>
            </a:lvl5pPr>
            <a:lvl6pPr marL="1365250" indent="-188913" algn="l" rtl="0" fontAlgn="base">
              <a:spcBef>
                <a:spcPct val="20000"/>
              </a:spcBef>
              <a:spcAft>
                <a:spcPct val="0"/>
              </a:spcAft>
              <a:buFont typeface="Wingdings" pitchFamily="2" charset="2"/>
              <a:buChar char="§"/>
              <a:defRPr sz="1600">
                <a:solidFill>
                  <a:schemeClr val="tx1"/>
                </a:solidFill>
                <a:latin typeface="+mn-lt"/>
              </a:defRPr>
            </a:lvl6pPr>
            <a:lvl7pPr marL="1822450" indent="-188913" algn="l" rtl="0" fontAlgn="base">
              <a:spcBef>
                <a:spcPct val="20000"/>
              </a:spcBef>
              <a:spcAft>
                <a:spcPct val="0"/>
              </a:spcAft>
              <a:buFont typeface="Wingdings" pitchFamily="2" charset="2"/>
              <a:buChar char="§"/>
              <a:defRPr sz="1600">
                <a:solidFill>
                  <a:schemeClr val="tx1"/>
                </a:solidFill>
                <a:latin typeface="+mn-lt"/>
              </a:defRPr>
            </a:lvl7pPr>
            <a:lvl8pPr marL="2279650" indent="-188913" algn="l" rtl="0" fontAlgn="base">
              <a:spcBef>
                <a:spcPct val="20000"/>
              </a:spcBef>
              <a:spcAft>
                <a:spcPct val="0"/>
              </a:spcAft>
              <a:buFont typeface="Wingdings" pitchFamily="2" charset="2"/>
              <a:buChar char="§"/>
              <a:defRPr sz="1600">
                <a:solidFill>
                  <a:schemeClr val="tx1"/>
                </a:solidFill>
                <a:latin typeface="+mn-lt"/>
              </a:defRPr>
            </a:lvl8pPr>
            <a:lvl9pPr marL="2736850" indent="-188913" algn="l" rtl="0" fontAlgn="base">
              <a:spcBef>
                <a:spcPct val="20000"/>
              </a:spcBef>
              <a:spcAft>
                <a:spcPct val="0"/>
              </a:spcAft>
              <a:buFont typeface="Wingdings" pitchFamily="2" charset="2"/>
              <a:buChar char="§"/>
              <a:defRPr sz="1600">
                <a:solidFill>
                  <a:schemeClr val="tx1"/>
                </a:solidFill>
                <a:latin typeface="+mn-lt"/>
              </a:defRPr>
            </a:lvl9pPr>
          </a:lstStyle>
          <a:p>
            <a:pPr lvl="2"/>
            <a:r>
              <a:rPr lang="de-DE" sz="1600" kern="0" dirty="0"/>
              <a:t>werkseigenen Produktionskontrolle</a:t>
            </a:r>
          </a:p>
          <a:p>
            <a:pPr lvl="2"/>
            <a:r>
              <a:rPr lang="de-DE" sz="1600" kern="0" dirty="0"/>
              <a:t>Fremdüberwachung durch unabhängige, anerkannte Überwachungs- und Zertifizierungsstelle:</a:t>
            </a:r>
          </a:p>
          <a:p>
            <a:pPr lvl="2"/>
            <a:r>
              <a:rPr lang="de-DE" sz="1600" kern="0" dirty="0"/>
              <a:t>Qualitätsgemeinschaft Mauerwerksprodukte e.V.</a:t>
            </a:r>
          </a:p>
        </p:txBody>
      </p:sp>
    </p:spTree>
    <p:extLst>
      <p:ext uri="{BB962C8B-B14F-4D97-AF65-F5344CB8AC3E}">
        <p14:creationId xmlns:p14="http://schemas.microsoft.com/office/powerpoint/2010/main" val="2902194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91396" y="332656"/>
            <a:ext cx="10473155"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Deklarationen</a:t>
            </a:r>
          </a:p>
        </p:txBody>
      </p:sp>
      <p:sp>
        <p:nvSpPr>
          <p:cNvPr id="2" name="Textfeld 1">
            <a:extLst>
              <a:ext uri="{FF2B5EF4-FFF2-40B4-BE49-F238E27FC236}">
                <a16:creationId xmlns:a16="http://schemas.microsoft.com/office/drawing/2014/main" id="{37618BE9-5A54-4A6C-9779-ED8AF1B934D8}"/>
              </a:ext>
            </a:extLst>
          </p:cNvPr>
          <p:cNvSpPr txBox="1"/>
          <p:nvPr/>
        </p:nvSpPr>
        <p:spPr>
          <a:xfrm>
            <a:off x="591396" y="1124744"/>
            <a:ext cx="3464410" cy="400110"/>
          </a:xfrm>
          <a:prstGeom prst="rect">
            <a:avLst/>
          </a:prstGeom>
          <a:noFill/>
        </p:spPr>
        <p:txBody>
          <a:bodyPr wrap="none" rtlCol="0">
            <a:spAutoFit/>
          </a:bodyPr>
          <a:lstStyle/>
          <a:p>
            <a:r>
              <a:rPr lang="de-DE" sz="2000" dirty="0"/>
              <a:t>Übereinstimmungszeichen Ü</a:t>
            </a:r>
          </a:p>
        </p:txBody>
      </p:sp>
      <p:sp>
        <p:nvSpPr>
          <p:cNvPr id="4" name="Rechteck 3">
            <a:extLst>
              <a:ext uri="{FF2B5EF4-FFF2-40B4-BE49-F238E27FC236}">
                <a16:creationId xmlns:a16="http://schemas.microsoft.com/office/drawing/2014/main" id="{9CE5EB81-63CB-4F02-847E-A404905D4080}"/>
              </a:ext>
            </a:extLst>
          </p:cNvPr>
          <p:cNvSpPr/>
          <p:nvPr/>
        </p:nvSpPr>
        <p:spPr>
          <a:xfrm>
            <a:off x="597130" y="1844824"/>
            <a:ext cx="11187501" cy="830997"/>
          </a:xfrm>
          <a:prstGeom prst="rect">
            <a:avLst/>
          </a:prstGeom>
        </p:spPr>
        <p:txBody>
          <a:bodyPr wrap="square">
            <a:spAutoFit/>
          </a:bodyPr>
          <a:lstStyle/>
          <a:p>
            <a:r>
              <a:rPr lang="de-DE" sz="1600" dirty="0">
                <a:solidFill>
                  <a:srgbClr val="202124"/>
                </a:solidFill>
                <a:latin typeface="arial" panose="020B0604020202020204" pitchFamily="34" charset="0"/>
              </a:rPr>
              <a:t>Das Übereinstimmungszeichen der Länder kennzeichnet geregelte und nicht geregelte Bauprodukte, die mit der zugrunde gelegten technischen Regel, der allgemeinen bauaufsichtlichen Zulassung, dem allgemeinen bauaufsichtlichen Prüfzeugnis oder der Zustimmung im Einzelfall übereinstimmen.</a:t>
            </a:r>
            <a:endParaRPr lang="de-DE" sz="1600" dirty="0"/>
          </a:p>
        </p:txBody>
      </p:sp>
      <p:pic>
        <p:nvPicPr>
          <p:cNvPr id="5" name="Grafik 4">
            <a:extLst>
              <a:ext uri="{FF2B5EF4-FFF2-40B4-BE49-F238E27FC236}">
                <a16:creationId xmlns:a16="http://schemas.microsoft.com/office/drawing/2014/main" id="{D41A42C9-0DDE-495E-B7F7-701C9B5D06CA}"/>
              </a:ext>
            </a:extLst>
          </p:cNvPr>
          <p:cNvPicPr>
            <a:picLocks noChangeAspect="1"/>
          </p:cNvPicPr>
          <p:nvPr/>
        </p:nvPicPr>
        <p:blipFill>
          <a:blip r:embed="rId3"/>
          <a:stretch>
            <a:fillRect/>
          </a:stretch>
        </p:blipFill>
        <p:spPr>
          <a:xfrm>
            <a:off x="4223792" y="2675821"/>
            <a:ext cx="2406774" cy="2787793"/>
          </a:xfrm>
          <a:prstGeom prst="rect">
            <a:avLst/>
          </a:prstGeom>
        </p:spPr>
      </p:pic>
      <p:sp>
        <p:nvSpPr>
          <p:cNvPr id="6" name="Textfeld 5">
            <a:extLst>
              <a:ext uri="{FF2B5EF4-FFF2-40B4-BE49-F238E27FC236}">
                <a16:creationId xmlns:a16="http://schemas.microsoft.com/office/drawing/2014/main" id="{821DF09D-3E0D-4C4D-87E7-665C00932865}"/>
              </a:ext>
            </a:extLst>
          </p:cNvPr>
          <p:cNvSpPr txBox="1"/>
          <p:nvPr/>
        </p:nvSpPr>
        <p:spPr>
          <a:xfrm>
            <a:off x="2323601" y="5733256"/>
            <a:ext cx="8928992" cy="369332"/>
          </a:xfrm>
          <a:prstGeom prst="rect">
            <a:avLst/>
          </a:prstGeom>
          <a:noFill/>
        </p:spPr>
        <p:txBody>
          <a:bodyPr wrap="square" rtlCol="0">
            <a:spAutoFit/>
          </a:bodyPr>
          <a:lstStyle/>
          <a:p>
            <a:r>
              <a:rPr lang="de-DE" sz="1800" dirty="0"/>
              <a:t>! Fremdüberwachung durch eine staatlich anerkannte Prüfstelle !</a:t>
            </a:r>
          </a:p>
        </p:txBody>
      </p:sp>
    </p:spTree>
    <p:extLst>
      <p:ext uri="{BB962C8B-B14F-4D97-AF65-F5344CB8AC3E}">
        <p14:creationId xmlns:p14="http://schemas.microsoft.com/office/powerpoint/2010/main" val="32304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Kennzeichnung (Bezeichnung) des Mauersteins</a:t>
            </a:r>
          </a:p>
        </p:txBody>
      </p:sp>
      <p:pic>
        <p:nvPicPr>
          <p:cNvPr id="4" name="Grafik 3">
            <a:extLst>
              <a:ext uri="{FF2B5EF4-FFF2-40B4-BE49-F238E27FC236}">
                <a16:creationId xmlns:a16="http://schemas.microsoft.com/office/drawing/2014/main" id="{33897F65-9FD8-4042-8499-B0DFF98A8A79}"/>
              </a:ext>
            </a:extLst>
          </p:cNvPr>
          <p:cNvPicPr>
            <a:picLocks noChangeAspect="1"/>
          </p:cNvPicPr>
          <p:nvPr/>
        </p:nvPicPr>
        <p:blipFill>
          <a:blip r:embed="rId3"/>
          <a:stretch>
            <a:fillRect/>
          </a:stretch>
        </p:blipFill>
        <p:spPr>
          <a:xfrm>
            <a:off x="767408" y="2636912"/>
            <a:ext cx="7816246" cy="3024336"/>
          </a:xfrm>
          <a:prstGeom prst="rect">
            <a:avLst/>
          </a:prstGeom>
        </p:spPr>
      </p:pic>
      <p:pic>
        <p:nvPicPr>
          <p:cNvPr id="2" name="Grafik 1">
            <a:extLst>
              <a:ext uri="{FF2B5EF4-FFF2-40B4-BE49-F238E27FC236}">
                <a16:creationId xmlns:a16="http://schemas.microsoft.com/office/drawing/2014/main" id="{70AE6E3E-980A-4C1A-A3A3-36CFEA5FEEEF}"/>
              </a:ext>
            </a:extLst>
          </p:cNvPr>
          <p:cNvPicPr>
            <a:picLocks noChangeAspect="1"/>
          </p:cNvPicPr>
          <p:nvPr/>
        </p:nvPicPr>
        <p:blipFill>
          <a:blip r:embed="rId4"/>
          <a:stretch>
            <a:fillRect/>
          </a:stretch>
        </p:blipFill>
        <p:spPr>
          <a:xfrm>
            <a:off x="760203" y="1628800"/>
            <a:ext cx="9080213" cy="381284"/>
          </a:xfrm>
          <a:prstGeom prst="rect">
            <a:avLst/>
          </a:prstGeom>
        </p:spPr>
      </p:pic>
    </p:spTree>
    <p:extLst>
      <p:ext uri="{BB962C8B-B14F-4D97-AF65-F5344CB8AC3E}">
        <p14:creationId xmlns:p14="http://schemas.microsoft.com/office/powerpoint/2010/main" val="323831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055440" y="2780928"/>
            <a:ext cx="432047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200"/>
              </a:lnSpc>
              <a:spcAft>
                <a:spcPct val="50000"/>
              </a:spcAft>
              <a:defRPr>
                <a:solidFill>
                  <a:schemeClr val="tx1"/>
                </a:solidFill>
                <a:latin typeface="Arial" panose="020B0604020202020204" pitchFamily="34" charset="0"/>
              </a:defRPr>
            </a:lvl1pPr>
            <a:lvl2pPr marL="742950" indent="-285750">
              <a:lnSpc>
                <a:spcPts val="2200"/>
              </a:lnSpc>
              <a:spcAft>
                <a:spcPct val="50000"/>
              </a:spcAft>
              <a:buChar char="•"/>
              <a:defRPr>
                <a:solidFill>
                  <a:schemeClr val="tx1"/>
                </a:solidFill>
                <a:latin typeface="Arial" panose="020B0604020202020204" pitchFamily="34" charset="0"/>
              </a:defRPr>
            </a:lvl2pPr>
            <a:lvl3pPr marL="1143000" indent="-228600">
              <a:lnSpc>
                <a:spcPts val="2200"/>
              </a:lnSpc>
              <a:spcAft>
                <a:spcPts val="1100"/>
              </a:spcAft>
              <a:buClr>
                <a:schemeClr val="tx1"/>
              </a:buClr>
              <a:buChar char="•"/>
              <a:defRPr>
                <a:solidFill>
                  <a:schemeClr val="tx1"/>
                </a:solidFill>
                <a:latin typeface="Arial" panose="020B0604020202020204" pitchFamily="34" charset="0"/>
              </a:defRPr>
            </a:lvl3pPr>
            <a:lvl4pPr marL="1600200" indent="-228600">
              <a:lnSpc>
                <a:spcPts val="2400"/>
              </a:lnSpc>
              <a:spcAft>
                <a:spcPct val="50000"/>
              </a:spcAft>
              <a:buClr>
                <a:schemeClr val="bg2"/>
              </a:buClr>
              <a:buChar char="•"/>
              <a:defRPr>
                <a:solidFill>
                  <a:schemeClr val="tx1"/>
                </a:solidFill>
                <a:latin typeface="Arial" panose="020B0604020202020204" pitchFamily="34" charset="0"/>
              </a:defRPr>
            </a:lvl4pPr>
            <a:lvl5pPr marL="2057400" indent="-228600">
              <a:lnSpc>
                <a:spcPts val="2400"/>
              </a:lnSpc>
              <a:spcAft>
                <a:spcPct val="50000"/>
              </a:spcAft>
              <a:buClr>
                <a:schemeClr val="bg2"/>
              </a:buClr>
              <a:defRPr>
                <a:solidFill>
                  <a:schemeClr val="tx1"/>
                </a:solidFill>
                <a:latin typeface="Arial" panose="020B0604020202020204" pitchFamily="34" charset="0"/>
              </a:defRPr>
            </a:lvl5pPr>
            <a:lvl6pPr marL="25146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6pPr>
            <a:lvl7pPr marL="29718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7pPr>
            <a:lvl8pPr marL="34290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8pPr>
            <a:lvl9pPr marL="38862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9pPr>
          </a:lstStyle>
          <a:p>
            <a:pPr eaLnBrk="1" hangingPunct="1">
              <a:lnSpc>
                <a:spcPct val="100000"/>
              </a:lnSpc>
              <a:spcBef>
                <a:spcPct val="50000"/>
              </a:spcBef>
              <a:spcAft>
                <a:spcPct val="0"/>
              </a:spcAft>
            </a:pPr>
            <a:r>
              <a:rPr lang="de-DE" altLang="de-DE" sz="2000" dirty="0"/>
              <a:t>Prof. Dipl.-Ing. Charlotte Thiel</a:t>
            </a:r>
          </a:p>
          <a:p>
            <a:pPr eaLnBrk="1" hangingPunct="1">
              <a:lnSpc>
                <a:spcPct val="100000"/>
              </a:lnSpc>
              <a:spcBef>
                <a:spcPct val="50000"/>
              </a:spcBef>
              <a:spcAft>
                <a:spcPct val="0"/>
              </a:spcAft>
            </a:pPr>
            <a:r>
              <a:rPr lang="de-DE" altLang="de-DE" sz="2000" dirty="0"/>
              <a:t>und</a:t>
            </a:r>
          </a:p>
          <a:p>
            <a:pPr eaLnBrk="1" hangingPunct="1">
              <a:lnSpc>
                <a:spcPct val="100000"/>
              </a:lnSpc>
              <a:spcBef>
                <a:spcPct val="50000"/>
              </a:spcBef>
              <a:spcAft>
                <a:spcPct val="0"/>
              </a:spcAft>
            </a:pPr>
            <a:r>
              <a:rPr lang="de-DE" altLang="de-DE" sz="2000" dirty="0"/>
              <a:t>Herrn Markus Simsons       </a:t>
            </a:r>
          </a:p>
          <a:p>
            <a:pPr eaLnBrk="1" hangingPunct="1">
              <a:lnSpc>
                <a:spcPct val="100000"/>
              </a:lnSpc>
              <a:spcBef>
                <a:spcPct val="50000"/>
              </a:spcBef>
              <a:spcAft>
                <a:spcPct val="0"/>
              </a:spcAft>
            </a:pPr>
            <a:endParaRPr lang="de-DE" altLang="de-DE" sz="2000" dirty="0"/>
          </a:p>
        </p:txBody>
      </p:sp>
      <p:sp>
        <p:nvSpPr>
          <p:cNvPr id="2" name="Textfeld 1"/>
          <p:cNvSpPr txBox="1"/>
          <p:nvPr/>
        </p:nvSpPr>
        <p:spPr>
          <a:xfrm>
            <a:off x="1055440" y="1052736"/>
            <a:ext cx="6624736" cy="584775"/>
          </a:xfrm>
          <a:prstGeom prst="rect">
            <a:avLst/>
          </a:prstGeom>
          <a:noFill/>
        </p:spPr>
        <p:txBody>
          <a:bodyPr wrap="square" rtlCol="0">
            <a:spAutoFit/>
          </a:bodyPr>
          <a:lstStyle/>
          <a:p>
            <a:r>
              <a:rPr lang="de-DE" sz="3200" b="1" dirty="0"/>
              <a:t>Dankeschön</a:t>
            </a:r>
          </a:p>
        </p:txBody>
      </p:sp>
      <p:pic>
        <p:nvPicPr>
          <p:cNvPr id="9" name="Grafik 8">
            <a:extLst>
              <a:ext uri="{FF2B5EF4-FFF2-40B4-BE49-F238E27FC236}">
                <a16:creationId xmlns:a16="http://schemas.microsoft.com/office/drawing/2014/main" id="{98C9D466-66D7-45C0-A8C6-3E463DA7DC74}"/>
              </a:ext>
            </a:extLst>
          </p:cNvPr>
          <p:cNvPicPr>
            <a:picLocks noChangeAspect="1"/>
          </p:cNvPicPr>
          <p:nvPr/>
        </p:nvPicPr>
        <p:blipFill>
          <a:blip r:embed="rId3"/>
          <a:stretch>
            <a:fillRect/>
          </a:stretch>
        </p:blipFill>
        <p:spPr>
          <a:xfrm>
            <a:off x="7176119" y="692696"/>
            <a:ext cx="4016869" cy="734648"/>
          </a:xfrm>
          <a:prstGeom prst="rect">
            <a:avLst/>
          </a:prstGeom>
        </p:spPr>
      </p:pic>
      <p:pic>
        <p:nvPicPr>
          <p:cNvPr id="10" name="Grafik 9">
            <a:extLst>
              <a:ext uri="{FF2B5EF4-FFF2-40B4-BE49-F238E27FC236}">
                <a16:creationId xmlns:a16="http://schemas.microsoft.com/office/drawing/2014/main" id="{C0AF2E11-6690-4D67-A352-D2DA85F2F0A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72064" y="3058927"/>
            <a:ext cx="3635896" cy="2726922"/>
          </a:xfrm>
          <a:prstGeom prst="rect">
            <a:avLst/>
          </a:prstGeom>
        </p:spPr>
      </p:pic>
      <p:pic>
        <p:nvPicPr>
          <p:cNvPr id="12" name="Grafik 11">
            <a:extLst>
              <a:ext uri="{FF2B5EF4-FFF2-40B4-BE49-F238E27FC236}">
                <a16:creationId xmlns:a16="http://schemas.microsoft.com/office/drawing/2014/main" id="{906E1A1B-AA37-4DBE-8394-45B6F46AE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8128" y="1655295"/>
            <a:ext cx="3887375" cy="865690"/>
          </a:xfrm>
          <a:prstGeom prst="rect">
            <a:avLst/>
          </a:prstGeom>
        </p:spPr>
      </p:pic>
    </p:spTree>
    <p:extLst>
      <p:ext uri="{BB962C8B-B14F-4D97-AF65-F5344CB8AC3E}">
        <p14:creationId xmlns:p14="http://schemas.microsoft.com/office/powerpoint/2010/main" val="213192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Arten von Mauersteinen</a:t>
            </a:r>
          </a:p>
        </p:txBody>
      </p:sp>
      <p:pic>
        <p:nvPicPr>
          <p:cNvPr id="5" name="Picture 5" descr="b_02_03">
            <a:extLst>
              <a:ext uri="{FF2B5EF4-FFF2-40B4-BE49-F238E27FC236}">
                <a16:creationId xmlns:a16="http://schemas.microsoft.com/office/drawing/2014/main" id="{058B34FB-5A4F-4A02-A46E-7A9B57E8E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154" b="6511"/>
          <a:stretch>
            <a:fillRect/>
          </a:stretch>
        </p:blipFill>
        <p:spPr bwMode="auto">
          <a:xfrm>
            <a:off x="574998" y="2079698"/>
            <a:ext cx="3691614" cy="378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_09_01">
            <a:extLst>
              <a:ext uri="{FF2B5EF4-FFF2-40B4-BE49-F238E27FC236}">
                <a16:creationId xmlns:a16="http://schemas.microsoft.com/office/drawing/2014/main" id="{6F306A4B-021B-40D0-9932-AD9D0EE84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3865" y="1412776"/>
            <a:ext cx="4498975" cy="435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EA51C53C-6E32-449E-A2D5-B083550E5BBD}"/>
              </a:ext>
            </a:extLst>
          </p:cNvPr>
          <p:cNvSpPr txBox="1"/>
          <p:nvPr/>
        </p:nvSpPr>
        <p:spPr>
          <a:xfrm>
            <a:off x="574998" y="990974"/>
            <a:ext cx="2218877" cy="292388"/>
          </a:xfrm>
          <a:prstGeom prst="rect">
            <a:avLst/>
          </a:prstGeom>
          <a:noFill/>
        </p:spPr>
        <p:txBody>
          <a:bodyPr wrap="none" rtlCol="0">
            <a:spAutoFit/>
          </a:bodyPr>
          <a:lstStyle/>
          <a:p>
            <a:r>
              <a:rPr lang="de-DE" dirty="0"/>
              <a:t>Kleinformatige Mauersteine</a:t>
            </a:r>
          </a:p>
        </p:txBody>
      </p:sp>
    </p:spTree>
    <p:extLst>
      <p:ext uri="{BB962C8B-B14F-4D97-AF65-F5344CB8AC3E}">
        <p14:creationId xmlns:p14="http://schemas.microsoft.com/office/powerpoint/2010/main" val="6645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Arten von Mauersteinen</a:t>
            </a:r>
          </a:p>
        </p:txBody>
      </p:sp>
      <p:sp>
        <p:nvSpPr>
          <p:cNvPr id="2" name="Textfeld 1">
            <a:extLst>
              <a:ext uri="{FF2B5EF4-FFF2-40B4-BE49-F238E27FC236}">
                <a16:creationId xmlns:a16="http://schemas.microsoft.com/office/drawing/2014/main" id="{EA51C53C-6E32-449E-A2D5-B083550E5BBD}"/>
              </a:ext>
            </a:extLst>
          </p:cNvPr>
          <p:cNvSpPr txBox="1"/>
          <p:nvPr/>
        </p:nvSpPr>
        <p:spPr>
          <a:xfrm>
            <a:off x="574998" y="990974"/>
            <a:ext cx="4011034" cy="292388"/>
          </a:xfrm>
          <a:prstGeom prst="rect">
            <a:avLst/>
          </a:prstGeom>
          <a:noFill/>
        </p:spPr>
        <p:txBody>
          <a:bodyPr wrap="none" rtlCol="0">
            <a:spAutoFit/>
          </a:bodyPr>
          <a:lstStyle/>
          <a:p>
            <a:r>
              <a:rPr lang="de-DE" dirty="0" err="1"/>
              <a:t>Mittelformatiges</a:t>
            </a:r>
            <a:r>
              <a:rPr lang="de-DE" dirty="0"/>
              <a:t> Mauerwerk (Block- und Plansteine)</a:t>
            </a:r>
          </a:p>
        </p:txBody>
      </p:sp>
      <p:grpSp>
        <p:nvGrpSpPr>
          <p:cNvPr id="11" name="Group 4">
            <a:extLst>
              <a:ext uri="{FF2B5EF4-FFF2-40B4-BE49-F238E27FC236}">
                <a16:creationId xmlns:a16="http://schemas.microsoft.com/office/drawing/2014/main" id="{024D8999-0948-45D8-BFCF-D8D5DD042843}"/>
              </a:ext>
            </a:extLst>
          </p:cNvPr>
          <p:cNvGrpSpPr>
            <a:grpSpLocks/>
          </p:cNvGrpSpPr>
          <p:nvPr/>
        </p:nvGrpSpPr>
        <p:grpSpPr bwMode="auto">
          <a:xfrm>
            <a:off x="588735" y="1929693"/>
            <a:ext cx="4151312" cy="4411663"/>
            <a:chOff x="3167" y="263"/>
            <a:chExt cx="2833" cy="3429"/>
          </a:xfrm>
        </p:grpSpPr>
        <p:sp>
          <p:nvSpPr>
            <p:cNvPr id="13" name="Rectangle 5">
              <a:extLst>
                <a:ext uri="{FF2B5EF4-FFF2-40B4-BE49-F238E27FC236}">
                  <a16:creationId xmlns:a16="http://schemas.microsoft.com/office/drawing/2014/main" id="{DA0D4E77-0602-4F17-9965-A241D391204F}"/>
                </a:ext>
              </a:extLst>
            </p:cNvPr>
            <p:cNvSpPr>
              <a:spLocks noChangeArrowheads="1"/>
            </p:cNvSpPr>
            <p:nvPr/>
          </p:nvSpPr>
          <p:spPr bwMode="gray">
            <a:xfrm>
              <a:off x="3167" y="263"/>
              <a:ext cx="2833" cy="3394"/>
            </a:xfrm>
            <a:prstGeom prst="rect">
              <a:avLst/>
            </a:prstGeom>
            <a:solidFill>
              <a:schemeClr val="bg1"/>
            </a:solidFill>
            <a:ln w="6350">
              <a:solidFill>
                <a:schemeClr val="tx1"/>
              </a:solidFill>
              <a:miter lim="800000"/>
              <a:headEnd/>
              <a:tailEnd/>
            </a:ln>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pic>
          <p:nvPicPr>
            <p:cNvPr id="14" name="Picture 6" descr="B_02_06">
              <a:extLst>
                <a:ext uri="{FF2B5EF4-FFF2-40B4-BE49-F238E27FC236}">
                  <a16:creationId xmlns:a16="http://schemas.microsoft.com/office/drawing/2014/main" id="{174A6C56-5926-4202-8B98-2AA0BB586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680"/>
            <a:stretch>
              <a:fillRect/>
            </a:stretch>
          </p:blipFill>
          <p:spPr bwMode="auto">
            <a:xfrm>
              <a:off x="3214" y="445"/>
              <a:ext cx="2736" cy="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a:extLst>
                <a:ext uri="{FF2B5EF4-FFF2-40B4-BE49-F238E27FC236}">
                  <a16:creationId xmlns:a16="http://schemas.microsoft.com/office/drawing/2014/main" id="{C73838CC-3919-4917-BBF6-50845DC9542C}"/>
                </a:ext>
              </a:extLst>
            </p:cNvPr>
            <p:cNvSpPr txBox="1">
              <a:spLocks noChangeArrowheads="1"/>
            </p:cNvSpPr>
            <p:nvPr/>
          </p:nvSpPr>
          <p:spPr bwMode="gray">
            <a:xfrm>
              <a:off x="3216" y="3475"/>
              <a:ext cx="2473"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1200"/>
                <a:t>Die regionalen Lieferprogramme sind zu beachten.</a:t>
              </a:r>
            </a:p>
          </p:txBody>
        </p:sp>
      </p:grpSp>
      <p:pic>
        <p:nvPicPr>
          <p:cNvPr id="5" name="Grafik 4">
            <a:extLst>
              <a:ext uri="{FF2B5EF4-FFF2-40B4-BE49-F238E27FC236}">
                <a16:creationId xmlns:a16="http://schemas.microsoft.com/office/drawing/2014/main" id="{F467617D-5589-46B8-9164-00CE5F04B6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913" y="1458415"/>
            <a:ext cx="5760640" cy="4320480"/>
          </a:xfrm>
          <a:prstGeom prst="rect">
            <a:avLst/>
          </a:prstGeom>
        </p:spPr>
      </p:pic>
    </p:spTree>
    <p:extLst>
      <p:ext uri="{BB962C8B-B14F-4D97-AF65-F5344CB8AC3E}">
        <p14:creationId xmlns:p14="http://schemas.microsoft.com/office/powerpoint/2010/main" val="223056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Arten von Mauersteinen</a:t>
            </a:r>
          </a:p>
        </p:txBody>
      </p:sp>
      <p:sp>
        <p:nvSpPr>
          <p:cNvPr id="2" name="Textfeld 1">
            <a:extLst>
              <a:ext uri="{FF2B5EF4-FFF2-40B4-BE49-F238E27FC236}">
                <a16:creationId xmlns:a16="http://schemas.microsoft.com/office/drawing/2014/main" id="{EA51C53C-6E32-449E-A2D5-B083550E5BBD}"/>
              </a:ext>
            </a:extLst>
          </p:cNvPr>
          <p:cNvSpPr txBox="1"/>
          <p:nvPr/>
        </p:nvSpPr>
        <p:spPr>
          <a:xfrm>
            <a:off x="574998" y="990974"/>
            <a:ext cx="5404043" cy="292388"/>
          </a:xfrm>
          <a:prstGeom prst="rect">
            <a:avLst/>
          </a:prstGeom>
          <a:noFill/>
        </p:spPr>
        <p:txBody>
          <a:bodyPr wrap="none" rtlCol="0">
            <a:spAutoFit/>
          </a:bodyPr>
          <a:lstStyle/>
          <a:p>
            <a:r>
              <a:rPr lang="de-DE" dirty="0"/>
              <a:t>Großformatige Mauersteine (KS XL-Rasterelemente z.B. KS-Quadro)</a:t>
            </a:r>
          </a:p>
        </p:txBody>
      </p:sp>
      <p:grpSp>
        <p:nvGrpSpPr>
          <p:cNvPr id="7" name="Group 4">
            <a:extLst>
              <a:ext uri="{FF2B5EF4-FFF2-40B4-BE49-F238E27FC236}">
                <a16:creationId xmlns:a16="http://schemas.microsoft.com/office/drawing/2014/main" id="{0530DE77-4BC9-4408-A688-45B10A86E01B}"/>
              </a:ext>
            </a:extLst>
          </p:cNvPr>
          <p:cNvGrpSpPr>
            <a:grpSpLocks/>
          </p:cNvGrpSpPr>
          <p:nvPr/>
        </p:nvGrpSpPr>
        <p:grpSpPr bwMode="auto">
          <a:xfrm>
            <a:off x="574998" y="1844824"/>
            <a:ext cx="4151313" cy="4386262"/>
            <a:chOff x="3167" y="645"/>
            <a:chExt cx="2833" cy="2763"/>
          </a:xfrm>
        </p:grpSpPr>
        <p:sp>
          <p:nvSpPr>
            <p:cNvPr id="8" name="Rectangle 5">
              <a:extLst>
                <a:ext uri="{FF2B5EF4-FFF2-40B4-BE49-F238E27FC236}">
                  <a16:creationId xmlns:a16="http://schemas.microsoft.com/office/drawing/2014/main" id="{461C332A-371C-4748-A92D-AA8EE5B1903D}"/>
                </a:ext>
              </a:extLst>
            </p:cNvPr>
            <p:cNvSpPr>
              <a:spLocks noChangeArrowheads="1"/>
            </p:cNvSpPr>
            <p:nvPr/>
          </p:nvSpPr>
          <p:spPr bwMode="gray">
            <a:xfrm>
              <a:off x="3167" y="645"/>
              <a:ext cx="2833" cy="2763"/>
            </a:xfrm>
            <a:prstGeom prst="rect">
              <a:avLst/>
            </a:prstGeom>
            <a:solidFill>
              <a:schemeClr val="bg1"/>
            </a:solidFill>
            <a:ln w="6350">
              <a:solidFill>
                <a:schemeClr val="tx1"/>
              </a:solidFill>
              <a:miter lim="800000"/>
              <a:headEnd/>
              <a:tailEnd/>
            </a:ln>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pic>
          <p:nvPicPr>
            <p:cNvPr id="9" name="Picture 6" descr="b_02_08">
              <a:extLst>
                <a:ext uri="{FF2B5EF4-FFF2-40B4-BE49-F238E27FC236}">
                  <a16:creationId xmlns:a16="http://schemas.microsoft.com/office/drawing/2014/main" id="{57C24C32-42E8-41F7-A1A8-9B4A12A55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605"/>
            <a:stretch>
              <a:fillRect/>
            </a:stretch>
          </p:blipFill>
          <p:spPr bwMode="auto">
            <a:xfrm>
              <a:off x="3302" y="720"/>
              <a:ext cx="2554" cy="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a:extLst>
                <a:ext uri="{FF2B5EF4-FFF2-40B4-BE49-F238E27FC236}">
                  <a16:creationId xmlns:a16="http://schemas.microsoft.com/office/drawing/2014/main" id="{9F52FF6D-84E5-4B01-A230-1BF6092343D5}"/>
                </a:ext>
              </a:extLst>
            </p:cNvPr>
            <p:cNvSpPr txBox="1">
              <a:spLocks noChangeArrowheads="1"/>
            </p:cNvSpPr>
            <p:nvPr/>
          </p:nvSpPr>
          <p:spPr bwMode="gray">
            <a:xfrm>
              <a:off x="3216" y="3217"/>
              <a:ext cx="2473"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1200"/>
                <a:t>Die regionalen Lieferprogramme sind zu beachten.</a:t>
              </a:r>
            </a:p>
          </p:txBody>
        </p:sp>
      </p:grpSp>
      <p:pic>
        <p:nvPicPr>
          <p:cNvPr id="12" name="Grafik 11">
            <a:extLst>
              <a:ext uri="{FF2B5EF4-FFF2-40B4-BE49-F238E27FC236}">
                <a16:creationId xmlns:a16="http://schemas.microsoft.com/office/drawing/2014/main" id="{0890566C-C61C-4ECC-B974-ABD8B37A1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9764" y="1424848"/>
            <a:ext cx="5832252" cy="4374189"/>
          </a:xfrm>
          <a:prstGeom prst="rect">
            <a:avLst/>
          </a:prstGeom>
        </p:spPr>
      </p:pic>
    </p:spTree>
    <p:extLst>
      <p:ext uri="{BB962C8B-B14F-4D97-AF65-F5344CB8AC3E}">
        <p14:creationId xmlns:p14="http://schemas.microsoft.com/office/powerpoint/2010/main" val="250632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61032"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Arten von Mauersteinen</a:t>
            </a:r>
          </a:p>
        </p:txBody>
      </p:sp>
      <p:sp>
        <p:nvSpPr>
          <p:cNvPr id="2" name="Textfeld 1">
            <a:extLst>
              <a:ext uri="{FF2B5EF4-FFF2-40B4-BE49-F238E27FC236}">
                <a16:creationId xmlns:a16="http://schemas.microsoft.com/office/drawing/2014/main" id="{EA51C53C-6E32-449E-A2D5-B083550E5BBD}"/>
              </a:ext>
            </a:extLst>
          </p:cNvPr>
          <p:cNvSpPr txBox="1"/>
          <p:nvPr/>
        </p:nvSpPr>
        <p:spPr>
          <a:xfrm>
            <a:off x="574998" y="990974"/>
            <a:ext cx="3871573" cy="292388"/>
          </a:xfrm>
          <a:prstGeom prst="rect">
            <a:avLst/>
          </a:prstGeom>
          <a:noFill/>
        </p:spPr>
        <p:txBody>
          <a:bodyPr wrap="none" rtlCol="0">
            <a:spAutoFit/>
          </a:bodyPr>
          <a:lstStyle/>
          <a:p>
            <a:r>
              <a:rPr lang="de-DE" dirty="0"/>
              <a:t>Großformatige Mauersteine, KS XL-Planelemente</a:t>
            </a:r>
          </a:p>
        </p:txBody>
      </p:sp>
      <p:grpSp>
        <p:nvGrpSpPr>
          <p:cNvPr id="9" name="Group 4">
            <a:extLst>
              <a:ext uri="{FF2B5EF4-FFF2-40B4-BE49-F238E27FC236}">
                <a16:creationId xmlns:a16="http://schemas.microsoft.com/office/drawing/2014/main" id="{DF79891A-E9B8-4303-811E-7C428DF1A004}"/>
              </a:ext>
            </a:extLst>
          </p:cNvPr>
          <p:cNvGrpSpPr>
            <a:grpSpLocks/>
          </p:cNvGrpSpPr>
          <p:nvPr/>
        </p:nvGrpSpPr>
        <p:grpSpPr bwMode="auto">
          <a:xfrm>
            <a:off x="561032" y="2105885"/>
            <a:ext cx="4151313" cy="4386262"/>
            <a:chOff x="3167" y="645"/>
            <a:chExt cx="2833" cy="2763"/>
          </a:xfrm>
        </p:grpSpPr>
        <p:sp>
          <p:nvSpPr>
            <p:cNvPr id="10" name="Rectangle 5">
              <a:extLst>
                <a:ext uri="{FF2B5EF4-FFF2-40B4-BE49-F238E27FC236}">
                  <a16:creationId xmlns:a16="http://schemas.microsoft.com/office/drawing/2014/main" id="{B9EDD530-9A70-439E-86A5-FD49C75FF117}"/>
                </a:ext>
              </a:extLst>
            </p:cNvPr>
            <p:cNvSpPr>
              <a:spLocks noChangeArrowheads="1"/>
            </p:cNvSpPr>
            <p:nvPr/>
          </p:nvSpPr>
          <p:spPr bwMode="gray">
            <a:xfrm>
              <a:off x="3167" y="645"/>
              <a:ext cx="2833" cy="2763"/>
            </a:xfrm>
            <a:prstGeom prst="rect">
              <a:avLst/>
            </a:prstGeom>
            <a:solidFill>
              <a:schemeClr val="bg1"/>
            </a:solidFill>
            <a:ln w="6350">
              <a:solidFill>
                <a:schemeClr val="tx1"/>
              </a:solidFill>
              <a:miter lim="800000"/>
              <a:headEnd/>
              <a:tailEnd/>
            </a:ln>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pic>
          <p:nvPicPr>
            <p:cNvPr id="12" name="Picture 6" descr="b_02_09">
              <a:extLst>
                <a:ext uri="{FF2B5EF4-FFF2-40B4-BE49-F238E27FC236}">
                  <a16:creationId xmlns:a16="http://schemas.microsoft.com/office/drawing/2014/main" id="{7636D86E-8AEC-4E2E-9711-788DB1CD9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74"/>
            <a:stretch>
              <a:fillRect/>
            </a:stretch>
          </p:blipFill>
          <p:spPr bwMode="auto">
            <a:xfrm>
              <a:off x="3216" y="720"/>
              <a:ext cx="2746" cy="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a:extLst>
                <a:ext uri="{FF2B5EF4-FFF2-40B4-BE49-F238E27FC236}">
                  <a16:creationId xmlns:a16="http://schemas.microsoft.com/office/drawing/2014/main" id="{770F30A7-8C48-4F5F-BF47-C8312EA208C0}"/>
                </a:ext>
              </a:extLst>
            </p:cNvPr>
            <p:cNvSpPr txBox="1">
              <a:spLocks noChangeArrowheads="1"/>
            </p:cNvSpPr>
            <p:nvPr/>
          </p:nvSpPr>
          <p:spPr bwMode="gray">
            <a:xfrm>
              <a:off x="3216" y="3217"/>
              <a:ext cx="2473"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1200"/>
                <a:t>Die regionalen Lieferprogramme sind zu beachten.</a:t>
              </a:r>
            </a:p>
          </p:txBody>
        </p:sp>
      </p:grpSp>
      <p:pic>
        <p:nvPicPr>
          <p:cNvPr id="17" name="Picture 8" descr="b_02_26">
            <a:extLst>
              <a:ext uri="{FF2B5EF4-FFF2-40B4-BE49-F238E27FC236}">
                <a16:creationId xmlns:a16="http://schemas.microsoft.com/office/drawing/2014/main" id="{C626F4F4-686E-4473-B771-141BAD44D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0" y="1283362"/>
            <a:ext cx="4240213" cy="4319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96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61032"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Arten von Mauersteinen</a:t>
            </a:r>
          </a:p>
        </p:txBody>
      </p:sp>
      <p:grpSp>
        <p:nvGrpSpPr>
          <p:cNvPr id="11" name="Group 3">
            <a:extLst>
              <a:ext uri="{FF2B5EF4-FFF2-40B4-BE49-F238E27FC236}">
                <a16:creationId xmlns:a16="http://schemas.microsoft.com/office/drawing/2014/main" id="{5973F9C6-76B8-43B4-B5CF-7FB7010935A8}"/>
              </a:ext>
            </a:extLst>
          </p:cNvPr>
          <p:cNvGrpSpPr>
            <a:grpSpLocks/>
          </p:cNvGrpSpPr>
          <p:nvPr/>
        </p:nvGrpSpPr>
        <p:grpSpPr bwMode="auto">
          <a:xfrm>
            <a:off x="5179189" y="1426236"/>
            <a:ext cx="4373196" cy="4264025"/>
            <a:chOff x="3167" y="641"/>
            <a:chExt cx="2833" cy="2763"/>
          </a:xfrm>
        </p:grpSpPr>
        <p:sp>
          <p:nvSpPr>
            <p:cNvPr id="13" name="Rectangle 4">
              <a:extLst>
                <a:ext uri="{FF2B5EF4-FFF2-40B4-BE49-F238E27FC236}">
                  <a16:creationId xmlns:a16="http://schemas.microsoft.com/office/drawing/2014/main" id="{41BE556A-C86A-4DE7-BDC4-82CE3C5B7672}"/>
                </a:ext>
              </a:extLst>
            </p:cNvPr>
            <p:cNvSpPr>
              <a:spLocks noChangeArrowheads="1"/>
            </p:cNvSpPr>
            <p:nvPr/>
          </p:nvSpPr>
          <p:spPr bwMode="gray">
            <a:xfrm>
              <a:off x="3167" y="641"/>
              <a:ext cx="2833" cy="2763"/>
            </a:xfrm>
            <a:prstGeom prst="rect">
              <a:avLst/>
            </a:prstGeom>
            <a:solidFill>
              <a:schemeClr val="bg1"/>
            </a:solidFill>
            <a:ln w="6350">
              <a:solidFill>
                <a:schemeClr val="tx1"/>
              </a:solidFill>
              <a:miter lim="800000"/>
              <a:headEnd/>
              <a:tailEnd/>
            </a:ln>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pic>
          <p:nvPicPr>
            <p:cNvPr id="14" name="Picture 5" descr="Folie_36">
              <a:extLst>
                <a:ext uri="{FF2B5EF4-FFF2-40B4-BE49-F238E27FC236}">
                  <a16:creationId xmlns:a16="http://schemas.microsoft.com/office/drawing/2014/main" id="{1F54408D-F462-4F3E-9B5A-A9D529357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3" t="8066" r="3635" b="9186"/>
            <a:stretch>
              <a:fillRect/>
            </a:stretch>
          </p:blipFill>
          <p:spPr bwMode="auto">
            <a:xfrm>
              <a:off x="3234" y="866"/>
              <a:ext cx="2670"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6">
            <a:extLst>
              <a:ext uri="{FF2B5EF4-FFF2-40B4-BE49-F238E27FC236}">
                <a16:creationId xmlns:a16="http://schemas.microsoft.com/office/drawing/2014/main" id="{384B4A96-7B38-4134-9E6A-0C9177BAAF35}"/>
              </a:ext>
            </a:extLst>
          </p:cNvPr>
          <p:cNvGrpSpPr>
            <a:grpSpLocks/>
          </p:cNvGrpSpPr>
          <p:nvPr/>
        </p:nvGrpSpPr>
        <p:grpSpPr bwMode="auto">
          <a:xfrm>
            <a:off x="574564" y="1426237"/>
            <a:ext cx="4032250" cy="4264025"/>
            <a:chOff x="3168" y="768"/>
            <a:chExt cx="2832" cy="2640"/>
          </a:xfrm>
        </p:grpSpPr>
        <p:sp>
          <p:nvSpPr>
            <p:cNvPr id="18" name="Rectangle 7">
              <a:extLst>
                <a:ext uri="{FF2B5EF4-FFF2-40B4-BE49-F238E27FC236}">
                  <a16:creationId xmlns:a16="http://schemas.microsoft.com/office/drawing/2014/main" id="{F4AA733F-E3A5-4F7F-8EEB-78DC70DB836D}"/>
                </a:ext>
              </a:extLst>
            </p:cNvPr>
            <p:cNvSpPr>
              <a:spLocks noChangeArrowheads="1"/>
            </p:cNvSpPr>
            <p:nvPr/>
          </p:nvSpPr>
          <p:spPr bwMode="gray">
            <a:xfrm>
              <a:off x="3168" y="768"/>
              <a:ext cx="2832" cy="2640"/>
            </a:xfrm>
            <a:prstGeom prst="rect">
              <a:avLst/>
            </a:prstGeom>
            <a:solidFill>
              <a:schemeClr val="bg1"/>
            </a:solidFill>
            <a:ln w="6350">
              <a:solidFill>
                <a:schemeClr val="tx1"/>
              </a:solidFill>
              <a:miter lim="800000"/>
              <a:headEnd/>
              <a:tailEnd/>
            </a:ln>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nvGrpSpPr>
            <p:cNvPr id="19" name="Group 8">
              <a:extLst>
                <a:ext uri="{FF2B5EF4-FFF2-40B4-BE49-F238E27FC236}">
                  <a16:creationId xmlns:a16="http://schemas.microsoft.com/office/drawing/2014/main" id="{53BA9D76-EA81-4583-9CAF-5829081151F9}"/>
                </a:ext>
              </a:extLst>
            </p:cNvPr>
            <p:cNvGrpSpPr>
              <a:grpSpLocks/>
            </p:cNvGrpSpPr>
            <p:nvPr/>
          </p:nvGrpSpPr>
          <p:grpSpPr bwMode="auto">
            <a:xfrm>
              <a:off x="3570" y="1728"/>
              <a:ext cx="2008" cy="1057"/>
              <a:chOff x="3570" y="1628"/>
              <a:chExt cx="2008" cy="1057"/>
            </a:xfrm>
          </p:grpSpPr>
          <p:pic>
            <p:nvPicPr>
              <p:cNvPr id="20" name="Picture 9" descr="S_04_02">
                <a:extLst>
                  <a:ext uri="{FF2B5EF4-FFF2-40B4-BE49-F238E27FC236}">
                    <a16:creationId xmlns:a16="http://schemas.microsoft.com/office/drawing/2014/main" id="{E8EB8C13-2EA4-4C9E-A4F7-9DAB817B1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6403"/>
              <a:stretch>
                <a:fillRect/>
              </a:stretch>
            </p:blipFill>
            <p:spPr bwMode="auto">
              <a:xfrm>
                <a:off x="3571" y="2496"/>
                <a:ext cx="199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0">
                <a:extLst>
                  <a:ext uri="{FF2B5EF4-FFF2-40B4-BE49-F238E27FC236}">
                    <a16:creationId xmlns:a16="http://schemas.microsoft.com/office/drawing/2014/main" id="{06942E1A-4A2C-4F7F-8A15-8541B40EEAC3}"/>
                  </a:ext>
                </a:extLst>
              </p:cNvPr>
              <p:cNvSpPr txBox="1">
                <a:spLocks noChangeArrowheads="1"/>
              </p:cNvSpPr>
              <p:nvPr/>
            </p:nvSpPr>
            <p:spPr bwMode="gray">
              <a:xfrm>
                <a:off x="3625" y="2493"/>
                <a:ext cx="19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1400" dirty="0"/>
                  <a:t>Passelemente, vorkonfektioniert</a:t>
                </a:r>
              </a:p>
            </p:txBody>
          </p:sp>
          <p:pic>
            <p:nvPicPr>
              <p:cNvPr id="22" name="Picture 11" descr="S_04_02">
                <a:extLst>
                  <a:ext uri="{FF2B5EF4-FFF2-40B4-BE49-F238E27FC236}">
                    <a16:creationId xmlns:a16="http://schemas.microsoft.com/office/drawing/2014/main" id="{EB156C14-5A83-48DB-8C1B-A0B30B8E4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0" y="1628"/>
                <a:ext cx="2008"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Textfeld 16">
            <a:extLst>
              <a:ext uri="{FF2B5EF4-FFF2-40B4-BE49-F238E27FC236}">
                <a16:creationId xmlns:a16="http://schemas.microsoft.com/office/drawing/2014/main" id="{94BADD5D-4F44-4565-91AA-647E2866B9F3}"/>
              </a:ext>
            </a:extLst>
          </p:cNvPr>
          <p:cNvSpPr txBox="1"/>
          <p:nvPr/>
        </p:nvSpPr>
        <p:spPr>
          <a:xfrm>
            <a:off x="574998" y="990974"/>
            <a:ext cx="3871573" cy="292388"/>
          </a:xfrm>
          <a:prstGeom prst="rect">
            <a:avLst/>
          </a:prstGeom>
          <a:noFill/>
        </p:spPr>
        <p:txBody>
          <a:bodyPr wrap="none" rtlCol="0">
            <a:spAutoFit/>
          </a:bodyPr>
          <a:lstStyle/>
          <a:p>
            <a:r>
              <a:rPr lang="de-DE" dirty="0"/>
              <a:t>Großformatige Mauersteine, KS XL-Planelemente</a:t>
            </a:r>
          </a:p>
        </p:txBody>
      </p:sp>
    </p:spTree>
    <p:extLst>
      <p:ext uri="{BB962C8B-B14F-4D97-AF65-F5344CB8AC3E}">
        <p14:creationId xmlns:p14="http://schemas.microsoft.com/office/powerpoint/2010/main" val="715248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61032"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Arten von Mauersteinen</a:t>
            </a:r>
          </a:p>
        </p:txBody>
      </p:sp>
      <p:sp>
        <p:nvSpPr>
          <p:cNvPr id="2" name="Textfeld 1">
            <a:extLst>
              <a:ext uri="{FF2B5EF4-FFF2-40B4-BE49-F238E27FC236}">
                <a16:creationId xmlns:a16="http://schemas.microsoft.com/office/drawing/2014/main" id="{EA51C53C-6E32-449E-A2D5-B083550E5BBD}"/>
              </a:ext>
            </a:extLst>
          </p:cNvPr>
          <p:cNvSpPr txBox="1"/>
          <p:nvPr/>
        </p:nvSpPr>
        <p:spPr>
          <a:xfrm>
            <a:off x="561032" y="1125511"/>
            <a:ext cx="2746265" cy="292388"/>
          </a:xfrm>
          <a:prstGeom prst="rect">
            <a:avLst/>
          </a:prstGeom>
          <a:noFill/>
        </p:spPr>
        <p:txBody>
          <a:bodyPr wrap="none" rtlCol="0">
            <a:spAutoFit/>
          </a:bodyPr>
          <a:lstStyle/>
          <a:p>
            <a:r>
              <a:rPr lang="de-DE" dirty="0"/>
              <a:t>Kimmstein - Höhenausgleichsstein</a:t>
            </a:r>
          </a:p>
        </p:txBody>
      </p:sp>
      <p:pic>
        <p:nvPicPr>
          <p:cNvPr id="4" name="Grafik 3">
            <a:extLst>
              <a:ext uri="{FF2B5EF4-FFF2-40B4-BE49-F238E27FC236}">
                <a16:creationId xmlns:a16="http://schemas.microsoft.com/office/drawing/2014/main" id="{0422E9E5-A9BD-4DD3-AA7D-DD5EEDE1B2A8}"/>
              </a:ext>
            </a:extLst>
          </p:cNvPr>
          <p:cNvPicPr>
            <a:picLocks noChangeAspect="1"/>
          </p:cNvPicPr>
          <p:nvPr/>
        </p:nvPicPr>
        <p:blipFill>
          <a:blip r:embed="rId3"/>
          <a:stretch>
            <a:fillRect/>
          </a:stretch>
        </p:blipFill>
        <p:spPr>
          <a:xfrm>
            <a:off x="561032" y="1844824"/>
            <a:ext cx="3505226" cy="4314857"/>
          </a:xfrm>
          <a:prstGeom prst="rect">
            <a:avLst/>
          </a:prstGeom>
        </p:spPr>
      </p:pic>
      <p:pic>
        <p:nvPicPr>
          <p:cNvPr id="6" name="Picture 5" descr="Folie36">
            <a:extLst>
              <a:ext uri="{FF2B5EF4-FFF2-40B4-BE49-F238E27FC236}">
                <a16:creationId xmlns:a16="http://schemas.microsoft.com/office/drawing/2014/main" id="{7E6B79FA-B487-4F92-B972-5320409FB1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166" y="867149"/>
            <a:ext cx="2643950" cy="25618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3C16E062-F4A2-4982-9E91-C45AE9EE5840}"/>
              </a:ext>
            </a:extLst>
          </p:cNvPr>
          <p:cNvPicPr>
            <a:picLocks noChangeAspect="1"/>
          </p:cNvPicPr>
          <p:nvPr/>
        </p:nvPicPr>
        <p:blipFill>
          <a:blip r:embed="rId5"/>
          <a:stretch>
            <a:fillRect/>
          </a:stretch>
        </p:blipFill>
        <p:spPr>
          <a:xfrm>
            <a:off x="9248269" y="866316"/>
            <a:ext cx="2270732" cy="2561851"/>
          </a:xfrm>
          <a:prstGeom prst="rect">
            <a:avLst/>
          </a:prstGeom>
        </p:spPr>
      </p:pic>
      <p:pic>
        <p:nvPicPr>
          <p:cNvPr id="1028" name="Grafik 5">
            <a:extLst>
              <a:ext uri="{FF2B5EF4-FFF2-40B4-BE49-F238E27FC236}">
                <a16:creationId xmlns:a16="http://schemas.microsoft.com/office/drawing/2014/main" id="{E305B69C-2F94-458E-8EFE-1C85987BC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9166" y="4145506"/>
            <a:ext cx="3414713"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19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61032"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Arten von Mauersteinen</a:t>
            </a:r>
          </a:p>
        </p:txBody>
      </p:sp>
      <p:sp>
        <p:nvSpPr>
          <p:cNvPr id="2" name="Textfeld 1">
            <a:extLst>
              <a:ext uri="{FF2B5EF4-FFF2-40B4-BE49-F238E27FC236}">
                <a16:creationId xmlns:a16="http://schemas.microsoft.com/office/drawing/2014/main" id="{EA51C53C-6E32-449E-A2D5-B083550E5BBD}"/>
              </a:ext>
            </a:extLst>
          </p:cNvPr>
          <p:cNvSpPr txBox="1"/>
          <p:nvPr/>
        </p:nvSpPr>
        <p:spPr>
          <a:xfrm>
            <a:off x="574998" y="990974"/>
            <a:ext cx="1279517" cy="292388"/>
          </a:xfrm>
          <a:prstGeom prst="rect">
            <a:avLst/>
          </a:prstGeom>
          <a:noFill/>
        </p:spPr>
        <p:txBody>
          <a:bodyPr wrap="none" rtlCol="0">
            <a:spAutoFit/>
          </a:bodyPr>
          <a:lstStyle/>
          <a:p>
            <a:r>
              <a:rPr lang="de-DE" dirty="0"/>
              <a:t>KS-</a:t>
            </a:r>
            <a:r>
              <a:rPr lang="de-DE" dirty="0" err="1"/>
              <a:t>Fasenstein</a:t>
            </a:r>
            <a:endParaRPr lang="de-DE" dirty="0"/>
          </a:p>
        </p:txBody>
      </p:sp>
      <p:grpSp>
        <p:nvGrpSpPr>
          <p:cNvPr id="9" name="Group 5">
            <a:extLst>
              <a:ext uri="{FF2B5EF4-FFF2-40B4-BE49-F238E27FC236}">
                <a16:creationId xmlns:a16="http://schemas.microsoft.com/office/drawing/2014/main" id="{BAEE07E6-F8A7-477A-AA1D-B3F6DA3ABC87}"/>
              </a:ext>
            </a:extLst>
          </p:cNvPr>
          <p:cNvGrpSpPr>
            <a:grpSpLocks/>
          </p:cNvGrpSpPr>
          <p:nvPr/>
        </p:nvGrpSpPr>
        <p:grpSpPr bwMode="auto">
          <a:xfrm>
            <a:off x="623392" y="1580356"/>
            <a:ext cx="3686175" cy="3697287"/>
            <a:chOff x="3167" y="641"/>
            <a:chExt cx="2950" cy="2786"/>
          </a:xfrm>
        </p:grpSpPr>
        <p:sp>
          <p:nvSpPr>
            <p:cNvPr id="10" name="Rectangle 6">
              <a:extLst>
                <a:ext uri="{FF2B5EF4-FFF2-40B4-BE49-F238E27FC236}">
                  <a16:creationId xmlns:a16="http://schemas.microsoft.com/office/drawing/2014/main" id="{4227E222-AB14-4CF3-9C75-A0634AB596DB}"/>
                </a:ext>
              </a:extLst>
            </p:cNvPr>
            <p:cNvSpPr>
              <a:spLocks noChangeArrowheads="1"/>
            </p:cNvSpPr>
            <p:nvPr/>
          </p:nvSpPr>
          <p:spPr bwMode="gray">
            <a:xfrm>
              <a:off x="3167" y="641"/>
              <a:ext cx="2833" cy="2763"/>
            </a:xfrm>
            <a:prstGeom prst="rect">
              <a:avLst/>
            </a:prstGeom>
            <a:solidFill>
              <a:schemeClr val="bg1"/>
            </a:solidFill>
            <a:ln w="6350">
              <a:solidFill>
                <a:schemeClr val="tx1"/>
              </a:solidFill>
              <a:miter lim="800000"/>
              <a:headEnd/>
              <a:tailEnd/>
            </a:ln>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pic>
          <p:nvPicPr>
            <p:cNvPr id="11" name="Picture 7" descr="b_02_04">
              <a:extLst>
                <a:ext uri="{FF2B5EF4-FFF2-40B4-BE49-F238E27FC236}">
                  <a16:creationId xmlns:a16="http://schemas.microsoft.com/office/drawing/2014/main" id="{E4586C57-CD99-48BE-B1E7-5D699D899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928" b="6522"/>
            <a:stretch>
              <a:fillRect/>
            </a:stretch>
          </p:blipFill>
          <p:spPr bwMode="auto">
            <a:xfrm>
              <a:off x="3249" y="720"/>
              <a:ext cx="2703"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a:extLst>
                <a:ext uri="{FF2B5EF4-FFF2-40B4-BE49-F238E27FC236}">
                  <a16:creationId xmlns:a16="http://schemas.microsoft.com/office/drawing/2014/main" id="{F4224DFA-A351-4FAF-8CA7-84F61550C780}"/>
                </a:ext>
              </a:extLst>
            </p:cNvPr>
            <p:cNvSpPr txBox="1">
              <a:spLocks noChangeArrowheads="1"/>
            </p:cNvSpPr>
            <p:nvPr/>
          </p:nvSpPr>
          <p:spPr bwMode="gray">
            <a:xfrm>
              <a:off x="3217" y="3217"/>
              <a:ext cx="290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altLang="de-DE" sz="1200"/>
                <a:t>Die regionalen Lieferprogramme sind zu beachten.</a:t>
              </a:r>
            </a:p>
          </p:txBody>
        </p:sp>
      </p:grpSp>
      <p:pic>
        <p:nvPicPr>
          <p:cNvPr id="13" name="Picture 2" descr="Farbsteine-1">
            <a:extLst>
              <a:ext uri="{FF2B5EF4-FFF2-40B4-BE49-F238E27FC236}">
                <a16:creationId xmlns:a16="http://schemas.microsoft.com/office/drawing/2014/main" id="{01A03DA4-ADDC-465E-A6FA-BF69101909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0385" y="1680723"/>
            <a:ext cx="24384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Garage-2">
            <a:extLst>
              <a:ext uri="{FF2B5EF4-FFF2-40B4-BE49-F238E27FC236}">
                <a16:creationId xmlns:a16="http://schemas.microsoft.com/office/drawing/2014/main" id="{4BCA7C42-11CF-407E-9171-2E4E546FE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840" y="1682310"/>
            <a:ext cx="26320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73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61032"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Arten von Mauersteinen</a:t>
            </a:r>
          </a:p>
        </p:txBody>
      </p:sp>
      <p:sp>
        <p:nvSpPr>
          <p:cNvPr id="2" name="Textfeld 1">
            <a:extLst>
              <a:ext uri="{FF2B5EF4-FFF2-40B4-BE49-F238E27FC236}">
                <a16:creationId xmlns:a16="http://schemas.microsoft.com/office/drawing/2014/main" id="{EA51C53C-6E32-449E-A2D5-B083550E5BBD}"/>
              </a:ext>
            </a:extLst>
          </p:cNvPr>
          <p:cNvSpPr txBox="1"/>
          <p:nvPr/>
        </p:nvSpPr>
        <p:spPr>
          <a:xfrm>
            <a:off x="561032" y="1163693"/>
            <a:ext cx="1083951" cy="292388"/>
          </a:xfrm>
          <a:prstGeom prst="rect">
            <a:avLst/>
          </a:prstGeom>
          <a:noFill/>
        </p:spPr>
        <p:txBody>
          <a:bodyPr wrap="none" rtlCol="0">
            <a:spAutoFit/>
          </a:bodyPr>
          <a:lstStyle/>
          <a:p>
            <a:r>
              <a:rPr lang="de-DE" dirty="0"/>
              <a:t>KS - </a:t>
            </a:r>
            <a:r>
              <a:rPr lang="de-DE" dirty="0" err="1"/>
              <a:t>Protect</a:t>
            </a:r>
            <a:endParaRPr lang="de-DE" dirty="0"/>
          </a:p>
        </p:txBody>
      </p:sp>
      <p:pic>
        <p:nvPicPr>
          <p:cNvPr id="4" name="Grafik 3">
            <a:extLst>
              <a:ext uri="{FF2B5EF4-FFF2-40B4-BE49-F238E27FC236}">
                <a16:creationId xmlns:a16="http://schemas.microsoft.com/office/drawing/2014/main" id="{FEE3F9C5-F99F-485B-9017-2F4617309024}"/>
              </a:ext>
            </a:extLst>
          </p:cNvPr>
          <p:cNvPicPr>
            <a:picLocks noChangeAspect="1"/>
          </p:cNvPicPr>
          <p:nvPr/>
        </p:nvPicPr>
        <p:blipFill>
          <a:blip r:embed="rId3"/>
          <a:stretch>
            <a:fillRect/>
          </a:stretch>
        </p:blipFill>
        <p:spPr>
          <a:xfrm>
            <a:off x="561032" y="1850714"/>
            <a:ext cx="5138728" cy="2946438"/>
          </a:xfrm>
          <a:prstGeom prst="rect">
            <a:avLst/>
          </a:prstGeom>
        </p:spPr>
      </p:pic>
      <p:sp>
        <p:nvSpPr>
          <p:cNvPr id="5" name="Textfeld 4">
            <a:extLst>
              <a:ext uri="{FF2B5EF4-FFF2-40B4-BE49-F238E27FC236}">
                <a16:creationId xmlns:a16="http://schemas.microsoft.com/office/drawing/2014/main" id="{0D29B76E-0628-4D54-B936-53DD592A1D6F}"/>
              </a:ext>
            </a:extLst>
          </p:cNvPr>
          <p:cNvSpPr txBox="1"/>
          <p:nvPr/>
        </p:nvSpPr>
        <p:spPr>
          <a:xfrm>
            <a:off x="574998" y="5373216"/>
            <a:ext cx="7049174" cy="692497"/>
          </a:xfrm>
          <a:prstGeom prst="rect">
            <a:avLst/>
          </a:prstGeom>
          <a:noFill/>
        </p:spPr>
        <p:txBody>
          <a:bodyPr wrap="none" rtlCol="0">
            <a:spAutoFit/>
          </a:bodyPr>
          <a:lstStyle/>
          <a:p>
            <a:r>
              <a:rPr lang="de-DE" dirty="0"/>
              <a:t>Strahlen- und Lärmschutz der Spitzenklasse</a:t>
            </a:r>
          </a:p>
          <a:p>
            <a:r>
              <a:rPr lang="de-DE" dirty="0"/>
              <a:t>Dichte von 2,4 bis 3,6 t/m³</a:t>
            </a:r>
          </a:p>
          <a:p>
            <a:r>
              <a:rPr lang="de-DE" dirty="0"/>
              <a:t>für den Einsatz in Krankenhäusern, Arztpraxen, Sendeeinrichtungen, Flughäfen und sonstige.</a:t>
            </a:r>
          </a:p>
        </p:txBody>
      </p:sp>
      <p:sp>
        <p:nvSpPr>
          <p:cNvPr id="6" name="Textfeld 5">
            <a:extLst>
              <a:ext uri="{FF2B5EF4-FFF2-40B4-BE49-F238E27FC236}">
                <a16:creationId xmlns:a16="http://schemas.microsoft.com/office/drawing/2014/main" id="{30CE3D48-934A-4497-8CC5-677DDB70BF44}"/>
              </a:ext>
            </a:extLst>
          </p:cNvPr>
          <p:cNvSpPr txBox="1"/>
          <p:nvPr/>
        </p:nvSpPr>
        <p:spPr>
          <a:xfrm>
            <a:off x="7032104" y="2889707"/>
            <a:ext cx="4570482" cy="369332"/>
          </a:xfrm>
          <a:prstGeom prst="rect">
            <a:avLst/>
          </a:prstGeom>
          <a:noFill/>
        </p:spPr>
        <p:txBody>
          <a:bodyPr wrap="none" rtlCol="0">
            <a:spAutoFit/>
          </a:bodyPr>
          <a:lstStyle/>
          <a:p>
            <a:r>
              <a:rPr lang="de-DE" sz="1800" dirty="0"/>
              <a:t>Problemlöser bei Schallschutzmaßnahmen</a:t>
            </a:r>
          </a:p>
        </p:txBody>
      </p:sp>
    </p:spTree>
    <p:extLst>
      <p:ext uri="{BB962C8B-B14F-4D97-AF65-F5344CB8AC3E}">
        <p14:creationId xmlns:p14="http://schemas.microsoft.com/office/powerpoint/2010/main" val="23745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61032"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Oberflächen</a:t>
            </a:r>
          </a:p>
        </p:txBody>
      </p:sp>
      <p:sp>
        <p:nvSpPr>
          <p:cNvPr id="6" name="Text Box 4">
            <a:extLst>
              <a:ext uri="{FF2B5EF4-FFF2-40B4-BE49-F238E27FC236}">
                <a16:creationId xmlns:a16="http://schemas.microsoft.com/office/drawing/2014/main" id="{8646DFEB-6BFC-42E3-AF95-679AFBF386AB}"/>
              </a:ext>
            </a:extLst>
          </p:cNvPr>
          <p:cNvSpPr txBox="1">
            <a:spLocks noChangeArrowheads="1"/>
          </p:cNvSpPr>
          <p:nvPr/>
        </p:nvSpPr>
        <p:spPr bwMode="gray">
          <a:xfrm>
            <a:off x="8127252" y="1465588"/>
            <a:ext cx="15906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de-DE" altLang="de-DE" sz="1400" dirty="0" err="1"/>
              <a:t>bruchrau</a:t>
            </a:r>
            <a:endParaRPr lang="de-DE" altLang="de-DE" sz="1400" dirty="0"/>
          </a:p>
        </p:txBody>
      </p:sp>
      <p:pic>
        <p:nvPicPr>
          <p:cNvPr id="7" name="Picture 8" descr="b_08_x">
            <a:extLst>
              <a:ext uri="{FF2B5EF4-FFF2-40B4-BE49-F238E27FC236}">
                <a16:creationId xmlns:a16="http://schemas.microsoft.com/office/drawing/2014/main" id="{F7FA6914-E605-4D5B-AA69-BD5A63409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602" y="3806081"/>
            <a:ext cx="2087563"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_08_xx">
            <a:extLst>
              <a:ext uri="{FF2B5EF4-FFF2-40B4-BE49-F238E27FC236}">
                <a16:creationId xmlns:a16="http://schemas.microsoft.com/office/drawing/2014/main" id="{AFFB5EBF-D691-4776-AEB5-196D7E98B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00" r="2560" b="992"/>
          <a:stretch>
            <a:fillRect/>
          </a:stretch>
        </p:blipFill>
        <p:spPr bwMode="auto">
          <a:xfrm>
            <a:off x="5844427" y="1524397"/>
            <a:ext cx="20796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b_08_xxx">
            <a:extLst>
              <a:ext uri="{FF2B5EF4-FFF2-40B4-BE49-F238E27FC236}">
                <a16:creationId xmlns:a16="http://schemas.microsoft.com/office/drawing/2014/main" id="{77104F29-35E8-49B4-BCFC-4C99208E7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1602" y="1524397"/>
            <a:ext cx="20796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_08_xxxx">
            <a:extLst>
              <a:ext uri="{FF2B5EF4-FFF2-40B4-BE49-F238E27FC236}">
                <a16:creationId xmlns:a16="http://schemas.microsoft.com/office/drawing/2014/main" id="{32A03DF5-87F2-40C3-8991-569F6E1397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4427" y="3810397"/>
            <a:ext cx="20796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a:ext uri="{FF2B5EF4-FFF2-40B4-BE49-F238E27FC236}">
                <a16:creationId xmlns:a16="http://schemas.microsoft.com/office/drawing/2014/main" id="{22CD56BA-A895-4270-9190-FD859C0F19C9}"/>
              </a:ext>
            </a:extLst>
          </p:cNvPr>
          <p:cNvSpPr txBox="1"/>
          <p:nvPr/>
        </p:nvSpPr>
        <p:spPr>
          <a:xfrm>
            <a:off x="2309327" y="1474176"/>
            <a:ext cx="500458" cy="292388"/>
          </a:xfrm>
          <a:prstGeom prst="rect">
            <a:avLst/>
          </a:prstGeom>
          <a:noFill/>
        </p:spPr>
        <p:txBody>
          <a:bodyPr wrap="none" rtlCol="0">
            <a:spAutoFit/>
          </a:bodyPr>
          <a:lstStyle/>
          <a:p>
            <a:r>
              <a:rPr lang="de-DE" dirty="0"/>
              <a:t>glatt</a:t>
            </a:r>
          </a:p>
        </p:txBody>
      </p:sp>
      <p:sp>
        <p:nvSpPr>
          <p:cNvPr id="12" name="Textfeld 11">
            <a:extLst>
              <a:ext uri="{FF2B5EF4-FFF2-40B4-BE49-F238E27FC236}">
                <a16:creationId xmlns:a16="http://schemas.microsoft.com/office/drawing/2014/main" id="{B556AA29-4E4E-4FBA-9E0B-4C933E555770}"/>
              </a:ext>
            </a:extLst>
          </p:cNvPr>
          <p:cNvSpPr txBox="1"/>
          <p:nvPr/>
        </p:nvSpPr>
        <p:spPr>
          <a:xfrm>
            <a:off x="2309327" y="3806081"/>
            <a:ext cx="769763" cy="292388"/>
          </a:xfrm>
          <a:prstGeom prst="rect">
            <a:avLst/>
          </a:prstGeom>
          <a:noFill/>
        </p:spPr>
        <p:txBody>
          <a:bodyPr wrap="none" rtlCol="0">
            <a:spAutoFit/>
          </a:bodyPr>
          <a:lstStyle/>
          <a:p>
            <a:r>
              <a:rPr lang="de-DE" dirty="0"/>
              <a:t>bossiert</a:t>
            </a:r>
          </a:p>
        </p:txBody>
      </p:sp>
      <p:sp>
        <p:nvSpPr>
          <p:cNvPr id="13" name="Textfeld 12">
            <a:extLst>
              <a:ext uri="{FF2B5EF4-FFF2-40B4-BE49-F238E27FC236}">
                <a16:creationId xmlns:a16="http://schemas.microsoft.com/office/drawing/2014/main" id="{35059FE9-2E91-4F39-B9FF-3ED23ADBA5F5}"/>
              </a:ext>
            </a:extLst>
          </p:cNvPr>
          <p:cNvSpPr txBox="1"/>
          <p:nvPr/>
        </p:nvSpPr>
        <p:spPr>
          <a:xfrm>
            <a:off x="8148901" y="3806081"/>
            <a:ext cx="825867" cy="292388"/>
          </a:xfrm>
          <a:prstGeom prst="rect">
            <a:avLst/>
          </a:prstGeom>
          <a:noFill/>
        </p:spPr>
        <p:txBody>
          <a:bodyPr wrap="none" rtlCol="0">
            <a:spAutoFit/>
          </a:bodyPr>
          <a:lstStyle/>
          <a:p>
            <a:r>
              <a:rPr lang="de-DE" dirty="0"/>
              <a:t>mit Fase</a:t>
            </a:r>
          </a:p>
        </p:txBody>
      </p:sp>
    </p:spTree>
    <p:extLst>
      <p:ext uri="{BB962C8B-B14F-4D97-AF65-F5344CB8AC3E}">
        <p14:creationId xmlns:p14="http://schemas.microsoft.com/office/powerpoint/2010/main" val="1993170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61032"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Fragen zu Normen/Bezeichnungen</a:t>
            </a:r>
          </a:p>
        </p:txBody>
      </p:sp>
      <p:sp>
        <p:nvSpPr>
          <p:cNvPr id="4" name="Textfeld 3">
            <a:extLst>
              <a:ext uri="{FF2B5EF4-FFF2-40B4-BE49-F238E27FC236}">
                <a16:creationId xmlns:a16="http://schemas.microsoft.com/office/drawing/2014/main" id="{84409BF2-D47A-4AAE-B7D3-35998AF9E1FC}"/>
              </a:ext>
            </a:extLst>
          </p:cNvPr>
          <p:cNvSpPr txBox="1"/>
          <p:nvPr/>
        </p:nvSpPr>
        <p:spPr>
          <a:xfrm>
            <a:off x="561032" y="1120575"/>
            <a:ext cx="10614829" cy="369332"/>
          </a:xfrm>
          <a:prstGeom prst="rect">
            <a:avLst/>
          </a:prstGeom>
          <a:noFill/>
        </p:spPr>
        <p:txBody>
          <a:bodyPr wrap="none" rtlCol="0">
            <a:spAutoFit/>
          </a:bodyPr>
          <a:lstStyle/>
          <a:p>
            <a:r>
              <a:rPr lang="de-DE" sz="1800" dirty="0"/>
              <a:t>1. Was ist der entscheidende Unterschied zwischen dem CE und Ü-Kennzeichen eines Bauprodukts? </a:t>
            </a:r>
          </a:p>
        </p:txBody>
      </p:sp>
      <p:sp>
        <p:nvSpPr>
          <p:cNvPr id="14" name="Textfeld 13">
            <a:extLst>
              <a:ext uri="{FF2B5EF4-FFF2-40B4-BE49-F238E27FC236}">
                <a16:creationId xmlns:a16="http://schemas.microsoft.com/office/drawing/2014/main" id="{893EA034-D99E-4F63-912D-46D4940B3D0A}"/>
              </a:ext>
            </a:extLst>
          </p:cNvPr>
          <p:cNvSpPr txBox="1"/>
          <p:nvPr/>
        </p:nvSpPr>
        <p:spPr>
          <a:xfrm>
            <a:off x="557185" y="1489907"/>
            <a:ext cx="11210761" cy="830997"/>
          </a:xfrm>
          <a:prstGeom prst="rect">
            <a:avLst/>
          </a:prstGeom>
          <a:noFill/>
        </p:spPr>
        <p:txBody>
          <a:bodyPr wrap="square" rtlCol="0">
            <a:spAutoFit/>
          </a:bodyPr>
          <a:lstStyle/>
          <a:p>
            <a:r>
              <a:rPr lang="de-DE" sz="1600" dirty="0"/>
              <a:t>Bei der Ü-Kennzeichnung ist eine Fremdüberwachung durch eine staatliche Prüfanstalt vorgeschrieben, dadurch ist diese</a:t>
            </a:r>
          </a:p>
          <a:p>
            <a:r>
              <a:rPr lang="de-DE" sz="1600" dirty="0"/>
              <a:t>Kennzeichnung qualitativ wertvoller. Das CE-Kennzeichen ist eine Art Reisepass, diese Produkte durchlaufen Prüfungen </a:t>
            </a:r>
          </a:p>
          <a:p>
            <a:r>
              <a:rPr lang="de-DE" sz="1600" dirty="0"/>
              <a:t>und stellen somit eine Mindestanforderung an das Produkt.</a:t>
            </a:r>
          </a:p>
        </p:txBody>
      </p:sp>
      <p:sp>
        <p:nvSpPr>
          <p:cNvPr id="15" name="Textfeld 14">
            <a:extLst>
              <a:ext uri="{FF2B5EF4-FFF2-40B4-BE49-F238E27FC236}">
                <a16:creationId xmlns:a16="http://schemas.microsoft.com/office/drawing/2014/main" id="{F49CD71D-F089-4F6B-A343-35F8FEE59D81}"/>
              </a:ext>
            </a:extLst>
          </p:cNvPr>
          <p:cNvSpPr txBox="1"/>
          <p:nvPr/>
        </p:nvSpPr>
        <p:spPr>
          <a:xfrm>
            <a:off x="544360" y="2411913"/>
            <a:ext cx="10760318" cy="369332"/>
          </a:xfrm>
          <a:prstGeom prst="rect">
            <a:avLst/>
          </a:prstGeom>
          <a:noFill/>
        </p:spPr>
        <p:txBody>
          <a:bodyPr wrap="none" rtlCol="0">
            <a:spAutoFit/>
          </a:bodyPr>
          <a:lstStyle/>
          <a:p>
            <a:r>
              <a:rPr lang="de-DE" sz="1800" dirty="0"/>
              <a:t>2. Welches Format von KS-Steinen eignet sich für Gewerbebauten? Begründen Sie Ihre Entscheidung. </a:t>
            </a:r>
          </a:p>
        </p:txBody>
      </p:sp>
      <p:sp>
        <p:nvSpPr>
          <p:cNvPr id="17" name="Textfeld 16">
            <a:extLst>
              <a:ext uri="{FF2B5EF4-FFF2-40B4-BE49-F238E27FC236}">
                <a16:creationId xmlns:a16="http://schemas.microsoft.com/office/drawing/2014/main" id="{21084426-7A2D-4F10-B5C5-7205B8FAF6E4}"/>
              </a:ext>
            </a:extLst>
          </p:cNvPr>
          <p:cNvSpPr txBox="1"/>
          <p:nvPr/>
        </p:nvSpPr>
        <p:spPr>
          <a:xfrm>
            <a:off x="544360" y="2785152"/>
            <a:ext cx="10729219" cy="338554"/>
          </a:xfrm>
          <a:prstGeom prst="rect">
            <a:avLst/>
          </a:prstGeom>
          <a:noFill/>
        </p:spPr>
        <p:txBody>
          <a:bodyPr wrap="none" rtlCol="0">
            <a:spAutoFit/>
          </a:bodyPr>
          <a:lstStyle/>
          <a:p>
            <a:r>
              <a:rPr lang="de-DE" sz="1600" dirty="0"/>
              <a:t>Großformatige Steine oder Planelemente, da hier sehr günstig und schnell Bauprojekte abgewickelt werden können.</a:t>
            </a:r>
          </a:p>
        </p:txBody>
      </p:sp>
      <p:sp>
        <p:nvSpPr>
          <p:cNvPr id="18" name="Textfeld 17">
            <a:extLst>
              <a:ext uri="{FF2B5EF4-FFF2-40B4-BE49-F238E27FC236}">
                <a16:creationId xmlns:a16="http://schemas.microsoft.com/office/drawing/2014/main" id="{300687B9-B681-4251-BC6C-1274427E04A5}"/>
              </a:ext>
            </a:extLst>
          </p:cNvPr>
          <p:cNvSpPr txBox="1"/>
          <p:nvPr/>
        </p:nvSpPr>
        <p:spPr>
          <a:xfrm>
            <a:off x="548565" y="3218266"/>
            <a:ext cx="4976683" cy="369332"/>
          </a:xfrm>
          <a:prstGeom prst="rect">
            <a:avLst/>
          </a:prstGeom>
          <a:noFill/>
        </p:spPr>
        <p:txBody>
          <a:bodyPr wrap="none" rtlCol="0">
            <a:spAutoFit/>
          </a:bodyPr>
          <a:lstStyle/>
          <a:p>
            <a:r>
              <a:rPr lang="de-DE" sz="1800" dirty="0"/>
              <a:t>3. Welche Funktion übernimmt der Kimmstein?</a:t>
            </a:r>
          </a:p>
        </p:txBody>
      </p:sp>
      <p:sp>
        <p:nvSpPr>
          <p:cNvPr id="19" name="Textfeld 18">
            <a:extLst>
              <a:ext uri="{FF2B5EF4-FFF2-40B4-BE49-F238E27FC236}">
                <a16:creationId xmlns:a16="http://schemas.microsoft.com/office/drawing/2014/main" id="{0955CE98-9F20-4462-BB4D-25D37EA4DCD3}"/>
              </a:ext>
            </a:extLst>
          </p:cNvPr>
          <p:cNvSpPr txBox="1"/>
          <p:nvPr/>
        </p:nvSpPr>
        <p:spPr>
          <a:xfrm>
            <a:off x="594404" y="3612333"/>
            <a:ext cx="11569834" cy="830997"/>
          </a:xfrm>
          <a:prstGeom prst="rect">
            <a:avLst/>
          </a:prstGeom>
          <a:noFill/>
        </p:spPr>
        <p:txBody>
          <a:bodyPr wrap="none" rtlCol="0">
            <a:spAutoFit/>
          </a:bodyPr>
          <a:lstStyle/>
          <a:p>
            <a:r>
              <a:rPr lang="de-DE" sz="1600" dirty="0"/>
              <a:t>Der Kimmstein ist eine Systemergänzung in unterschiedlichen Höhen zum Höhenausgleich am </a:t>
            </a:r>
            <a:r>
              <a:rPr lang="de-DE" sz="1600" dirty="0" err="1"/>
              <a:t>Wandfuß</a:t>
            </a:r>
            <a:r>
              <a:rPr lang="de-DE" sz="1600" dirty="0"/>
              <a:t> bzw. am </a:t>
            </a:r>
            <a:r>
              <a:rPr lang="de-DE" sz="1600" dirty="0" err="1"/>
              <a:t>Wandkopf</a:t>
            </a:r>
            <a:r>
              <a:rPr lang="de-DE" sz="1600" dirty="0"/>
              <a:t>. </a:t>
            </a:r>
          </a:p>
          <a:p>
            <a:r>
              <a:rPr lang="de-DE" sz="1600" dirty="0"/>
              <a:t>Der Kimmstein wird in der Regel (Leichtzuschlag) wärmetechnisch optimiert um an geometrisch bedingten Wärmebrücken</a:t>
            </a:r>
          </a:p>
          <a:p>
            <a:r>
              <a:rPr lang="de-DE" sz="1600" dirty="0"/>
              <a:t>den Wärmeabfluss zu begrenzen.</a:t>
            </a:r>
          </a:p>
        </p:txBody>
      </p:sp>
    </p:spTree>
    <p:extLst>
      <p:ext uri="{BB962C8B-B14F-4D97-AF65-F5344CB8AC3E}">
        <p14:creationId xmlns:p14="http://schemas.microsoft.com/office/powerpoint/2010/main" val="250203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54634" y="3562581"/>
            <a:ext cx="4899795" cy="1323439"/>
          </a:xfrm>
          <a:prstGeom prst="rect">
            <a:avLst/>
          </a:prstGeom>
        </p:spPr>
        <p:txBody>
          <a:bodyPr wrap="square">
            <a:spAutoFit/>
          </a:bodyPr>
          <a:lstStyle/>
          <a:p>
            <a:r>
              <a:rPr lang="de-DE" sz="2000" b="1" dirty="0"/>
              <a:t>Technische Beratung </a:t>
            </a:r>
            <a:br>
              <a:rPr lang="de-DE" sz="2000" b="1" dirty="0"/>
            </a:br>
            <a:endParaRPr lang="de-DE" sz="2000" b="1" dirty="0"/>
          </a:p>
          <a:p>
            <a:r>
              <a:rPr lang="de-DE" sz="2000" b="1" dirty="0"/>
              <a:t>Kalksandstein-Bauberatung Bayern GmbH</a:t>
            </a:r>
            <a:endParaRPr lang="de-DE" sz="2000" dirty="0"/>
          </a:p>
        </p:txBody>
      </p:sp>
      <p:sp>
        <p:nvSpPr>
          <p:cNvPr id="8" name="Textfeld 7"/>
          <p:cNvSpPr txBox="1"/>
          <p:nvPr/>
        </p:nvSpPr>
        <p:spPr>
          <a:xfrm>
            <a:off x="594449" y="2979953"/>
            <a:ext cx="1061509" cy="307777"/>
          </a:xfrm>
          <a:prstGeom prst="rect">
            <a:avLst/>
          </a:prstGeom>
          <a:noFill/>
        </p:spPr>
        <p:txBody>
          <a:bodyPr wrap="none" rtlCol="0">
            <a:spAutoFit/>
          </a:bodyPr>
          <a:lstStyle/>
          <a:p>
            <a:r>
              <a:rPr lang="de-DE" sz="1400" dirty="0">
                <a:cs typeface="Arial" pitchFamily="34" charset="0"/>
              </a:rPr>
              <a:t>Oliver Betz</a:t>
            </a:r>
          </a:p>
        </p:txBody>
      </p:sp>
      <p:sp>
        <p:nvSpPr>
          <p:cNvPr id="9" name="Textfeld 8"/>
          <p:cNvSpPr txBox="1"/>
          <p:nvPr/>
        </p:nvSpPr>
        <p:spPr>
          <a:xfrm>
            <a:off x="1868859" y="2987643"/>
            <a:ext cx="1178528" cy="307777"/>
          </a:xfrm>
          <a:prstGeom prst="rect">
            <a:avLst/>
          </a:prstGeom>
          <a:noFill/>
        </p:spPr>
        <p:txBody>
          <a:bodyPr wrap="none" rtlCol="0">
            <a:spAutoFit/>
          </a:bodyPr>
          <a:lstStyle/>
          <a:p>
            <a:r>
              <a:rPr lang="de-DE" sz="1400" dirty="0">
                <a:cs typeface="Arial" pitchFamily="34" charset="0"/>
              </a:rPr>
              <a:t>Martin Maier</a:t>
            </a:r>
          </a:p>
        </p:txBody>
      </p:sp>
      <p:pic>
        <p:nvPicPr>
          <p:cNvPr id="17" name="Grafik 16"/>
          <p:cNvPicPr>
            <a:picLocks noChangeAspect="1"/>
          </p:cNvPicPr>
          <p:nvPr/>
        </p:nvPicPr>
        <p:blipFill>
          <a:blip r:embed="rId2"/>
          <a:stretch>
            <a:fillRect/>
          </a:stretch>
        </p:blipFill>
        <p:spPr>
          <a:xfrm>
            <a:off x="6384032" y="1262062"/>
            <a:ext cx="3771900" cy="4333875"/>
          </a:xfrm>
          <a:prstGeom prst="rect">
            <a:avLst/>
          </a:prstGeom>
        </p:spPr>
      </p:pic>
      <p:pic>
        <p:nvPicPr>
          <p:cNvPr id="3" name="Grafik 2"/>
          <p:cNvPicPr>
            <a:picLocks noChangeAspect="1"/>
          </p:cNvPicPr>
          <p:nvPr/>
        </p:nvPicPr>
        <p:blipFill>
          <a:blip r:embed="rId3"/>
          <a:stretch>
            <a:fillRect/>
          </a:stretch>
        </p:blipFill>
        <p:spPr>
          <a:xfrm>
            <a:off x="3153811" y="1395778"/>
            <a:ext cx="1037641" cy="1545837"/>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421" y="1395777"/>
            <a:ext cx="1029265" cy="1545839"/>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8859" y="1395778"/>
            <a:ext cx="1096779" cy="1545837"/>
          </a:xfrm>
          <a:prstGeom prst="rect">
            <a:avLst/>
          </a:prstGeom>
        </p:spPr>
      </p:pic>
      <p:sp>
        <p:nvSpPr>
          <p:cNvPr id="16" name="Textfeld 15"/>
          <p:cNvSpPr txBox="1"/>
          <p:nvPr/>
        </p:nvSpPr>
        <p:spPr>
          <a:xfrm>
            <a:off x="3073203" y="2987643"/>
            <a:ext cx="1260281" cy="307777"/>
          </a:xfrm>
          <a:prstGeom prst="rect">
            <a:avLst/>
          </a:prstGeom>
          <a:noFill/>
        </p:spPr>
        <p:txBody>
          <a:bodyPr wrap="none" rtlCol="0">
            <a:spAutoFit/>
          </a:bodyPr>
          <a:lstStyle/>
          <a:p>
            <a:r>
              <a:rPr lang="de-DE" sz="1400" dirty="0">
                <a:cs typeface="Arial" pitchFamily="34" charset="0"/>
              </a:rPr>
              <a:t>Stefan Stangl</a:t>
            </a:r>
          </a:p>
        </p:txBody>
      </p:sp>
      <p:sp>
        <p:nvSpPr>
          <p:cNvPr id="13" name="Text Box 5">
            <a:extLst>
              <a:ext uri="{FF2B5EF4-FFF2-40B4-BE49-F238E27FC236}">
                <a16:creationId xmlns:a16="http://schemas.microsoft.com/office/drawing/2014/main" id="{0BD576E1-B269-4C2F-BC47-827226E5E745}"/>
              </a:ext>
            </a:extLst>
          </p:cNvPr>
          <p:cNvSpPr txBox="1">
            <a:spLocks noChangeArrowheads="1"/>
          </p:cNvSpPr>
          <p:nvPr/>
        </p:nvSpPr>
        <p:spPr bwMode="auto">
          <a:xfrm>
            <a:off x="574998" y="344643"/>
            <a:ext cx="705678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t>KS Bauberatung - Bayern</a:t>
            </a:r>
          </a:p>
        </p:txBody>
      </p:sp>
    </p:spTree>
    <p:extLst>
      <p:ext uri="{BB962C8B-B14F-4D97-AF65-F5344CB8AC3E}">
        <p14:creationId xmlns:p14="http://schemas.microsoft.com/office/powerpoint/2010/main" val="286497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51384" y="332656"/>
            <a:ext cx="993710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Der Mauerstein (Rohstoff, Herstellung und Verarbeitung)</a:t>
            </a:r>
          </a:p>
        </p:txBody>
      </p:sp>
      <p:sp>
        <p:nvSpPr>
          <p:cNvPr id="4" name="Textfeld 3">
            <a:extLst>
              <a:ext uri="{FF2B5EF4-FFF2-40B4-BE49-F238E27FC236}">
                <a16:creationId xmlns:a16="http://schemas.microsoft.com/office/drawing/2014/main" id="{F59154A8-65AC-455F-8098-A8BB9DE80233}"/>
              </a:ext>
            </a:extLst>
          </p:cNvPr>
          <p:cNvSpPr txBox="1"/>
          <p:nvPr/>
        </p:nvSpPr>
        <p:spPr>
          <a:xfrm>
            <a:off x="4151784" y="3136612"/>
            <a:ext cx="1749325" cy="830997"/>
          </a:xfrm>
          <a:prstGeom prst="rect">
            <a:avLst/>
          </a:prstGeom>
          <a:noFill/>
        </p:spPr>
        <p:txBody>
          <a:bodyPr wrap="none" rtlCol="0">
            <a:spAutoFit/>
          </a:bodyPr>
          <a:lstStyle/>
          <a:p>
            <a:r>
              <a:rPr lang="de-DE" sz="4800" dirty="0"/>
              <a:t>Video</a:t>
            </a:r>
          </a:p>
        </p:txBody>
      </p:sp>
    </p:spTree>
    <p:extLst>
      <p:ext uri="{BB962C8B-B14F-4D97-AF65-F5344CB8AC3E}">
        <p14:creationId xmlns:p14="http://schemas.microsoft.com/office/powerpoint/2010/main" val="740002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07B6C14F-8BFA-48B2-A44C-1395B3948B1A}"/>
              </a:ext>
            </a:extLst>
          </p:cNvPr>
          <p:cNvSpPr txBox="1"/>
          <p:nvPr/>
        </p:nvSpPr>
        <p:spPr>
          <a:xfrm>
            <a:off x="574998" y="1413063"/>
            <a:ext cx="6385098" cy="4031873"/>
          </a:xfrm>
          <a:prstGeom prst="rect">
            <a:avLst/>
          </a:prstGeom>
          <a:noFill/>
        </p:spPr>
        <p:txBody>
          <a:bodyPr wrap="square" rtlCol="0">
            <a:spAutoFit/>
          </a:bodyPr>
          <a:lstStyle/>
          <a:p>
            <a:pPr marL="342900" indent="-342900">
              <a:buFontTx/>
              <a:buChar char="-"/>
            </a:pPr>
            <a:r>
              <a:rPr lang="de-DE" sz="1600" dirty="0"/>
              <a:t>Dünnbettmörtel</a:t>
            </a:r>
          </a:p>
          <a:p>
            <a:pPr marL="342900" indent="-342900">
              <a:buFontTx/>
              <a:buChar char="-"/>
            </a:pPr>
            <a:endParaRPr lang="de-DE" sz="1600" dirty="0"/>
          </a:p>
          <a:p>
            <a:pPr marL="342900" indent="-342900">
              <a:buFontTx/>
              <a:buChar char="-"/>
            </a:pPr>
            <a:r>
              <a:rPr lang="de-DE" sz="1600" dirty="0"/>
              <a:t>Stoßfugen</a:t>
            </a:r>
          </a:p>
          <a:p>
            <a:pPr marL="342900" indent="-342900">
              <a:buFontTx/>
              <a:buChar char="-"/>
            </a:pPr>
            <a:endParaRPr lang="de-DE" sz="1600" dirty="0"/>
          </a:p>
          <a:p>
            <a:pPr marL="342900" indent="-342900">
              <a:buFontTx/>
              <a:buChar char="-"/>
            </a:pPr>
            <a:r>
              <a:rPr lang="de-DE" sz="1600" dirty="0"/>
              <a:t>Kimmschicht</a:t>
            </a:r>
          </a:p>
          <a:p>
            <a:pPr marL="342900" indent="-342900">
              <a:buFontTx/>
              <a:buChar char="-"/>
            </a:pPr>
            <a:endParaRPr lang="de-DE" sz="1600" dirty="0"/>
          </a:p>
          <a:p>
            <a:pPr marL="342900" indent="-342900">
              <a:buFontTx/>
              <a:buChar char="-"/>
            </a:pPr>
            <a:r>
              <a:rPr lang="de-DE" sz="1600" dirty="0"/>
              <a:t>Überbindemaß</a:t>
            </a:r>
          </a:p>
          <a:p>
            <a:pPr marL="342900" indent="-342900">
              <a:buFontTx/>
              <a:buChar char="-"/>
            </a:pPr>
            <a:endParaRPr lang="de-DE" sz="1600" dirty="0"/>
          </a:p>
          <a:p>
            <a:pPr marL="342900" indent="-342900">
              <a:buFontTx/>
              <a:buChar char="-"/>
            </a:pPr>
            <a:r>
              <a:rPr lang="de-DE" sz="1600" dirty="0"/>
              <a:t>Stumpfstoßtechnik</a:t>
            </a:r>
          </a:p>
          <a:p>
            <a:pPr marL="342900" indent="-342900">
              <a:buFontTx/>
              <a:buChar char="-"/>
            </a:pPr>
            <a:endParaRPr lang="de-DE" sz="1600" dirty="0"/>
          </a:p>
          <a:p>
            <a:pPr marL="342900" indent="-342900">
              <a:buFontTx/>
              <a:buChar char="-"/>
            </a:pPr>
            <a:r>
              <a:rPr lang="de-DE" sz="1600" dirty="0" err="1"/>
              <a:t>Beimauerung</a:t>
            </a:r>
            <a:endParaRPr lang="de-DE" sz="1600" dirty="0"/>
          </a:p>
          <a:p>
            <a:pPr marL="342900" indent="-342900">
              <a:buFontTx/>
              <a:buChar char="-"/>
            </a:pPr>
            <a:endParaRPr lang="de-DE" sz="1600" dirty="0"/>
          </a:p>
          <a:p>
            <a:pPr marL="342900" indent="-342900">
              <a:buFontTx/>
              <a:buChar char="-"/>
            </a:pPr>
            <a:r>
              <a:rPr lang="de-DE" sz="1600" dirty="0"/>
              <a:t>Arbeitsgeräte</a:t>
            </a:r>
          </a:p>
          <a:p>
            <a:pPr marL="342900" indent="-342900">
              <a:buFontTx/>
              <a:buChar char="-"/>
            </a:pPr>
            <a:endParaRPr lang="de-DE" sz="1600" dirty="0"/>
          </a:p>
          <a:p>
            <a:pPr marL="342900" indent="-342900">
              <a:buFontTx/>
              <a:buChar char="-"/>
            </a:pPr>
            <a:r>
              <a:rPr lang="de-DE" sz="1600" dirty="0"/>
              <a:t>Öffnungsüberdeckung					</a:t>
            </a:r>
          </a:p>
        </p:txBody>
      </p:sp>
      <p:sp>
        <p:nvSpPr>
          <p:cNvPr id="13" name="Text Box 5">
            <a:extLst>
              <a:ext uri="{FF2B5EF4-FFF2-40B4-BE49-F238E27FC236}">
                <a16:creationId xmlns:a16="http://schemas.microsoft.com/office/drawing/2014/main" id="{8477375B-690B-406B-8BF5-DA2B6A61C440}"/>
              </a:ext>
            </a:extLst>
          </p:cNvPr>
          <p:cNvSpPr txBox="1">
            <a:spLocks noChangeArrowheads="1"/>
          </p:cNvSpPr>
          <p:nvPr/>
        </p:nvSpPr>
        <p:spPr bwMode="auto">
          <a:xfrm>
            <a:off x="574998" y="344643"/>
            <a:ext cx="705678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FF0000"/>
                </a:solidFill>
              </a:rPr>
              <a:t>Praxis - Baustellenbezug</a:t>
            </a:r>
            <a:r>
              <a:rPr lang="de-DE" altLang="de-DE" sz="2800" dirty="0"/>
              <a:t>  </a:t>
            </a:r>
          </a:p>
        </p:txBody>
      </p:sp>
    </p:spTree>
    <p:extLst>
      <p:ext uri="{BB962C8B-B14F-4D97-AF65-F5344CB8AC3E}">
        <p14:creationId xmlns:p14="http://schemas.microsoft.com/office/powerpoint/2010/main" val="9803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Ausführungsrichtlinien – Mörtelauftrag mit Schlitten</a:t>
            </a:r>
          </a:p>
        </p:txBody>
      </p:sp>
      <p:sp>
        <p:nvSpPr>
          <p:cNvPr id="2" name="Textfeld 1">
            <a:extLst>
              <a:ext uri="{FF2B5EF4-FFF2-40B4-BE49-F238E27FC236}">
                <a16:creationId xmlns:a16="http://schemas.microsoft.com/office/drawing/2014/main" id="{EA51C53C-6E32-449E-A2D5-B083550E5BBD}"/>
              </a:ext>
            </a:extLst>
          </p:cNvPr>
          <p:cNvSpPr txBox="1"/>
          <p:nvPr/>
        </p:nvSpPr>
        <p:spPr>
          <a:xfrm>
            <a:off x="574998" y="990974"/>
            <a:ext cx="184731" cy="292388"/>
          </a:xfrm>
          <a:prstGeom prst="rect">
            <a:avLst/>
          </a:prstGeom>
          <a:noFill/>
        </p:spPr>
        <p:txBody>
          <a:bodyPr wrap="none" rtlCol="0">
            <a:spAutoFit/>
          </a:bodyPr>
          <a:lstStyle/>
          <a:p>
            <a:endParaRPr lang="de-DE" dirty="0"/>
          </a:p>
        </p:txBody>
      </p:sp>
      <p:pic>
        <p:nvPicPr>
          <p:cNvPr id="4" name="Grafik 3">
            <a:extLst>
              <a:ext uri="{FF2B5EF4-FFF2-40B4-BE49-F238E27FC236}">
                <a16:creationId xmlns:a16="http://schemas.microsoft.com/office/drawing/2014/main" id="{14625F8D-C246-499A-AC7E-88AD1B822E82}"/>
              </a:ext>
            </a:extLst>
          </p:cNvPr>
          <p:cNvPicPr>
            <a:picLocks noChangeAspect="1"/>
          </p:cNvPicPr>
          <p:nvPr/>
        </p:nvPicPr>
        <p:blipFill>
          <a:blip r:embed="rId3"/>
          <a:stretch>
            <a:fillRect/>
          </a:stretch>
        </p:blipFill>
        <p:spPr>
          <a:xfrm>
            <a:off x="5223793" y="1340768"/>
            <a:ext cx="3648028" cy="3040024"/>
          </a:xfrm>
          <a:prstGeom prst="rect">
            <a:avLst/>
          </a:prstGeom>
        </p:spPr>
      </p:pic>
      <p:pic>
        <p:nvPicPr>
          <p:cNvPr id="5" name="Grafik 4">
            <a:extLst>
              <a:ext uri="{FF2B5EF4-FFF2-40B4-BE49-F238E27FC236}">
                <a16:creationId xmlns:a16="http://schemas.microsoft.com/office/drawing/2014/main" id="{9347B0FB-5F59-4E1A-B666-0D4806865A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882" y="1999178"/>
            <a:ext cx="4053365" cy="3040024"/>
          </a:xfrm>
          <a:prstGeom prst="rect">
            <a:avLst/>
          </a:prstGeom>
        </p:spPr>
      </p:pic>
      <p:sp>
        <p:nvSpPr>
          <p:cNvPr id="6" name="Textfeld 5">
            <a:extLst>
              <a:ext uri="{FF2B5EF4-FFF2-40B4-BE49-F238E27FC236}">
                <a16:creationId xmlns:a16="http://schemas.microsoft.com/office/drawing/2014/main" id="{FF742023-92E3-4F9D-B73A-740704DB8E82}"/>
              </a:ext>
            </a:extLst>
          </p:cNvPr>
          <p:cNvSpPr txBox="1"/>
          <p:nvPr/>
        </p:nvSpPr>
        <p:spPr>
          <a:xfrm>
            <a:off x="667363" y="6142922"/>
            <a:ext cx="9937104" cy="292388"/>
          </a:xfrm>
          <a:prstGeom prst="rect">
            <a:avLst/>
          </a:prstGeom>
          <a:noFill/>
        </p:spPr>
        <p:txBody>
          <a:bodyPr wrap="square" rtlCol="0">
            <a:spAutoFit/>
          </a:bodyPr>
          <a:lstStyle/>
          <a:p>
            <a:r>
              <a:rPr lang="de-DE" dirty="0"/>
              <a:t>Lagerfugen sind </a:t>
            </a:r>
            <a:r>
              <a:rPr lang="de-DE" dirty="0" err="1"/>
              <a:t>vollfugig</a:t>
            </a:r>
            <a:r>
              <a:rPr lang="de-DE" dirty="0"/>
              <a:t> auszuführen!</a:t>
            </a:r>
          </a:p>
        </p:txBody>
      </p:sp>
      <p:pic>
        <p:nvPicPr>
          <p:cNvPr id="12" name="Grafik 11">
            <a:extLst>
              <a:ext uri="{FF2B5EF4-FFF2-40B4-BE49-F238E27FC236}">
                <a16:creationId xmlns:a16="http://schemas.microsoft.com/office/drawing/2014/main" id="{2C87D212-52E2-404A-B18C-213F3E48F92F}"/>
              </a:ext>
            </a:extLst>
          </p:cNvPr>
          <p:cNvPicPr>
            <a:picLocks noChangeAspect="1"/>
          </p:cNvPicPr>
          <p:nvPr/>
        </p:nvPicPr>
        <p:blipFill>
          <a:blip r:embed="rId5"/>
          <a:stretch>
            <a:fillRect/>
          </a:stretch>
        </p:blipFill>
        <p:spPr>
          <a:xfrm>
            <a:off x="9408368" y="1711848"/>
            <a:ext cx="1752613" cy="3762403"/>
          </a:xfrm>
          <a:prstGeom prst="rect">
            <a:avLst/>
          </a:prstGeom>
        </p:spPr>
      </p:pic>
      <p:pic>
        <p:nvPicPr>
          <p:cNvPr id="10" name="Grafik 9">
            <a:extLst>
              <a:ext uri="{FF2B5EF4-FFF2-40B4-BE49-F238E27FC236}">
                <a16:creationId xmlns:a16="http://schemas.microsoft.com/office/drawing/2014/main" id="{11CA9EB5-2584-4DCD-AD23-24A46B3E3B9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137526" y="4543488"/>
            <a:ext cx="1965296" cy="1939092"/>
          </a:xfrm>
          <a:prstGeom prst="rect">
            <a:avLst/>
          </a:prstGeom>
        </p:spPr>
      </p:pic>
    </p:spTree>
    <p:extLst>
      <p:ext uri="{BB962C8B-B14F-4D97-AF65-F5344CB8AC3E}">
        <p14:creationId xmlns:p14="http://schemas.microsoft.com/office/powerpoint/2010/main" val="226922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Ausführungsrichtlinien – Stoßfugen</a:t>
            </a:r>
          </a:p>
        </p:txBody>
      </p:sp>
      <p:grpSp>
        <p:nvGrpSpPr>
          <p:cNvPr id="10" name="Group 5">
            <a:extLst>
              <a:ext uri="{FF2B5EF4-FFF2-40B4-BE49-F238E27FC236}">
                <a16:creationId xmlns:a16="http://schemas.microsoft.com/office/drawing/2014/main" id="{6E965B6F-37E1-4AD6-8437-38AB0880C35B}"/>
              </a:ext>
            </a:extLst>
          </p:cNvPr>
          <p:cNvGrpSpPr>
            <a:grpSpLocks/>
          </p:cNvGrpSpPr>
          <p:nvPr/>
        </p:nvGrpSpPr>
        <p:grpSpPr bwMode="auto">
          <a:xfrm>
            <a:off x="7211897" y="1017165"/>
            <a:ext cx="2297113" cy="2413000"/>
            <a:chOff x="3167" y="645"/>
            <a:chExt cx="2833" cy="2763"/>
          </a:xfrm>
        </p:grpSpPr>
        <p:sp>
          <p:nvSpPr>
            <p:cNvPr id="11" name="Rectangle 6">
              <a:extLst>
                <a:ext uri="{FF2B5EF4-FFF2-40B4-BE49-F238E27FC236}">
                  <a16:creationId xmlns:a16="http://schemas.microsoft.com/office/drawing/2014/main" id="{6E59DBCD-55F7-4041-B3B0-A18DBA1DBAF6}"/>
                </a:ext>
              </a:extLst>
            </p:cNvPr>
            <p:cNvSpPr>
              <a:spLocks noChangeArrowheads="1"/>
            </p:cNvSpPr>
            <p:nvPr/>
          </p:nvSpPr>
          <p:spPr bwMode="gray">
            <a:xfrm>
              <a:off x="3167" y="645"/>
              <a:ext cx="2833" cy="2763"/>
            </a:xfrm>
            <a:prstGeom prst="rect">
              <a:avLst/>
            </a:prstGeom>
            <a:solidFill>
              <a:schemeClr val="bg1"/>
            </a:solidFill>
            <a:ln w="6350">
              <a:solidFill>
                <a:schemeClr val="tx1"/>
              </a:solidFill>
              <a:miter lim="800000"/>
              <a:headEnd/>
              <a:tailEnd/>
            </a:ln>
          </p:spPr>
          <p:txBody>
            <a:bodyPr wrap="none" lIns="90000" tIns="46800" rIns="90000" bIns="46800" anchor="ctr"/>
            <a:lstStyle>
              <a:lvl1pPr>
                <a:lnSpc>
                  <a:spcPts val="2200"/>
                </a:lnSpc>
                <a:spcAft>
                  <a:spcPct val="50000"/>
                </a:spcAft>
                <a:defRPr>
                  <a:solidFill>
                    <a:schemeClr val="tx1"/>
                  </a:solidFill>
                  <a:latin typeface="Arial" panose="020B0604020202020204" pitchFamily="34" charset="0"/>
                </a:defRPr>
              </a:lvl1pPr>
              <a:lvl2pPr marL="742950" indent="-285750">
                <a:lnSpc>
                  <a:spcPts val="2200"/>
                </a:lnSpc>
                <a:spcAft>
                  <a:spcPct val="50000"/>
                </a:spcAft>
                <a:buChar char="•"/>
                <a:defRPr>
                  <a:solidFill>
                    <a:schemeClr val="tx1"/>
                  </a:solidFill>
                  <a:latin typeface="Arial" panose="020B0604020202020204" pitchFamily="34" charset="0"/>
                </a:defRPr>
              </a:lvl2pPr>
              <a:lvl3pPr marL="1143000" indent="-228600">
                <a:lnSpc>
                  <a:spcPts val="2200"/>
                </a:lnSpc>
                <a:spcAft>
                  <a:spcPct val="50000"/>
                </a:spcAft>
                <a:buClr>
                  <a:schemeClr val="tx1"/>
                </a:buClr>
                <a:buChar char="•"/>
                <a:defRPr>
                  <a:solidFill>
                    <a:schemeClr val="tx1"/>
                  </a:solidFill>
                  <a:latin typeface="Arial" panose="020B0604020202020204" pitchFamily="34" charset="0"/>
                </a:defRPr>
              </a:lvl3pPr>
              <a:lvl4pPr marL="1600200" indent="-228600">
                <a:lnSpc>
                  <a:spcPts val="2400"/>
                </a:lnSpc>
                <a:spcAft>
                  <a:spcPct val="50000"/>
                </a:spcAft>
                <a:buClr>
                  <a:schemeClr val="tx1"/>
                </a:buClr>
                <a:buChar char="-"/>
                <a:defRPr>
                  <a:solidFill>
                    <a:schemeClr val="tx1"/>
                  </a:solidFill>
                  <a:latin typeface="Arial" panose="020B0604020202020204" pitchFamily="34" charset="0"/>
                </a:defRPr>
              </a:lvl4pPr>
              <a:lvl5pPr marL="2057400" indent="-228600">
                <a:lnSpc>
                  <a:spcPts val="2400"/>
                </a:lnSpc>
                <a:spcAft>
                  <a:spcPct val="50000"/>
                </a:spcAft>
                <a:buClr>
                  <a:schemeClr val="bg2"/>
                </a:buClr>
                <a:defRPr>
                  <a:solidFill>
                    <a:schemeClr val="tx1"/>
                  </a:solidFill>
                  <a:latin typeface="Arial" panose="020B0604020202020204" pitchFamily="34" charset="0"/>
                </a:defRPr>
              </a:lvl5pPr>
              <a:lvl6pPr marL="25146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6pPr>
              <a:lvl7pPr marL="29718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7pPr>
              <a:lvl8pPr marL="34290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8pPr>
              <a:lvl9pPr marL="38862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9pPr>
            </a:lstStyle>
            <a:p>
              <a:pPr eaLnBrk="1" hangingPunct="1">
                <a:lnSpc>
                  <a:spcPct val="100000"/>
                </a:lnSpc>
                <a:spcAft>
                  <a:spcPct val="0"/>
                </a:spcAft>
              </a:pPr>
              <a:endParaRPr lang="de-DE" altLang="de-DE"/>
            </a:p>
          </p:txBody>
        </p:sp>
        <p:pic>
          <p:nvPicPr>
            <p:cNvPr id="12" name="Picture 7" descr="b_07_13">
              <a:extLst>
                <a:ext uri="{FF2B5EF4-FFF2-40B4-BE49-F238E27FC236}">
                  <a16:creationId xmlns:a16="http://schemas.microsoft.com/office/drawing/2014/main" id="{EE74793D-FA42-4CBC-8037-AE63B06248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8" y="768"/>
              <a:ext cx="2734" cy="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5">
            <a:extLst>
              <a:ext uri="{FF2B5EF4-FFF2-40B4-BE49-F238E27FC236}">
                <a16:creationId xmlns:a16="http://schemas.microsoft.com/office/drawing/2014/main" id="{662B6EF1-307E-474F-9555-D9246F55E7CA}"/>
              </a:ext>
            </a:extLst>
          </p:cNvPr>
          <p:cNvGrpSpPr>
            <a:grpSpLocks/>
          </p:cNvGrpSpPr>
          <p:nvPr/>
        </p:nvGrpSpPr>
        <p:grpSpPr bwMode="auto">
          <a:xfrm>
            <a:off x="7211897" y="3565388"/>
            <a:ext cx="2297114" cy="2275447"/>
            <a:chOff x="3167" y="645"/>
            <a:chExt cx="2833" cy="2763"/>
          </a:xfrm>
        </p:grpSpPr>
        <p:pic>
          <p:nvPicPr>
            <p:cNvPr id="14" name="Picture 6" descr="b_07_14">
              <a:extLst>
                <a:ext uri="{FF2B5EF4-FFF2-40B4-BE49-F238E27FC236}">
                  <a16:creationId xmlns:a16="http://schemas.microsoft.com/office/drawing/2014/main" id="{13EEB453-6FE6-4936-B140-B458BCFC6A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2" r="732" b="6580"/>
            <a:stretch/>
          </p:blipFill>
          <p:spPr bwMode="auto">
            <a:xfrm>
              <a:off x="3263" y="809"/>
              <a:ext cx="2527" cy="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a:extLst>
                <a:ext uri="{FF2B5EF4-FFF2-40B4-BE49-F238E27FC236}">
                  <a16:creationId xmlns:a16="http://schemas.microsoft.com/office/drawing/2014/main" id="{58E05EB4-CF8A-4DF1-B29A-A452DE31289D}"/>
                </a:ext>
              </a:extLst>
            </p:cNvPr>
            <p:cNvSpPr>
              <a:spLocks noChangeArrowheads="1"/>
            </p:cNvSpPr>
            <p:nvPr/>
          </p:nvSpPr>
          <p:spPr bwMode="gray">
            <a:xfrm>
              <a:off x="3167" y="645"/>
              <a:ext cx="2833" cy="276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nSpc>
                  <a:spcPts val="2200"/>
                </a:lnSpc>
                <a:spcAft>
                  <a:spcPct val="50000"/>
                </a:spcAft>
                <a:defRPr>
                  <a:solidFill>
                    <a:schemeClr val="tx1"/>
                  </a:solidFill>
                  <a:latin typeface="Arial" panose="020B0604020202020204" pitchFamily="34" charset="0"/>
                </a:defRPr>
              </a:lvl1pPr>
              <a:lvl2pPr marL="742950" indent="-285750">
                <a:lnSpc>
                  <a:spcPts val="2200"/>
                </a:lnSpc>
                <a:spcAft>
                  <a:spcPct val="50000"/>
                </a:spcAft>
                <a:buChar char="•"/>
                <a:defRPr>
                  <a:solidFill>
                    <a:schemeClr val="tx1"/>
                  </a:solidFill>
                  <a:latin typeface="Arial" panose="020B0604020202020204" pitchFamily="34" charset="0"/>
                </a:defRPr>
              </a:lvl2pPr>
              <a:lvl3pPr marL="1143000" indent="-228600">
                <a:lnSpc>
                  <a:spcPts val="2200"/>
                </a:lnSpc>
                <a:spcAft>
                  <a:spcPct val="50000"/>
                </a:spcAft>
                <a:buClr>
                  <a:schemeClr val="tx1"/>
                </a:buClr>
                <a:buChar char="•"/>
                <a:defRPr>
                  <a:solidFill>
                    <a:schemeClr val="tx1"/>
                  </a:solidFill>
                  <a:latin typeface="Arial" panose="020B0604020202020204" pitchFamily="34" charset="0"/>
                </a:defRPr>
              </a:lvl3pPr>
              <a:lvl4pPr marL="1600200" indent="-228600">
                <a:lnSpc>
                  <a:spcPts val="2400"/>
                </a:lnSpc>
                <a:spcAft>
                  <a:spcPct val="50000"/>
                </a:spcAft>
                <a:buClr>
                  <a:schemeClr val="tx1"/>
                </a:buClr>
                <a:buChar char="-"/>
                <a:defRPr>
                  <a:solidFill>
                    <a:schemeClr val="tx1"/>
                  </a:solidFill>
                  <a:latin typeface="Arial" panose="020B0604020202020204" pitchFamily="34" charset="0"/>
                </a:defRPr>
              </a:lvl4pPr>
              <a:lvl5pPr marL="2057400" indent="-228600">
                <a:lnSpc>
                  <a:spcPts val="2400"/>
                </a:lnSpc>
                <a:spcAft>
                  <a:spcPct val="50000"/>
                </a:spcAft>
                <a:buClr>
                  <a:schemeClr val="bg2"/>
                </a:buClr>
                <a:defRPr>
                  <a:solidFill>
                    <a:schemeClr val="tx1"/>
                  </a:solidFill>
                  <a:latin typeface="Arial" panose="020B0604020202020204" pitchFamily="34" charset="0"/>
                </a:defRPr>
              </a:lvl5pPr>
              <a:lvl6pPr marL="25146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6pPr>
              <a:lvl7pPr marL="29718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7pPr>
              <a:lvl8pPr marL="34290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8pPr>
              <a:lvl9pPr marL="38862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9pPr>
            </a:lstStyle>
            <a:p>
              <a:pPr eaLnBrk="1" hangingPunct="1">
                <a:lnSpc>
                  <a:spcPct val="100000"/>
                </a:lnSpc>
                <a:spcAft>
                  <a:spcPct val="0"/>
                </a:spcAft>
              </a:pPr>
              <a:endParaRPr lang="de-DE" altLang="de-DE"/>
            </a:p>
          </p:txBody>
        </p:sp>
      </p:grpSp>
      <p:sp>
        <p:nvSpPr>
          <p:cNvPr id="17" name="Rectangle 3">
            <a:extLst>
              <a:ext uri="{FF2B5EF4-FFF2-40B4-BE49-F238E27FC236}">
                <a16:creationId xmlns:a16="http://schemas.microsoft.com/office/drawing/2014/main" id="{232B2B74-514B-4E3D-A74A-C3F596356CDF}"/>
              </a:ext>
            </a:extLst>
          </p:cNvPr>
          <p:cNvSpPr txBox="1">
            <a:spLocks noChangeArrowheads="1"/>
          </p:cNvSpPr>
          <p:nvPr/>
        </p:nvSpPr>
        <p:spPr bwMode="auto">
          <a:xfrm>
            <a:off x="574998" y="1844824"/>
            <a:ext cx="415290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952500" rtl="0" eaLnBrk="0" fontAlgn="base" hangingPunct="0">
              <a:lnSpc>
                <a:spcPts val="2200"/>
              </a:lnSpc>
              <a:spcBef>
                <a:spcPct val="0"/>
              </a:spcBef>
              <a:spcAft>
                <a:spcPct val="50000"/>
              </a:spcAft>
              <a:defRPr>
                <a:solidFill>
                  <a:schemeClr val="tx1"/>
                </a:solidFill>
                <a:latin typeface="+mn-lt"/>
                <a:ea typeface="+mn-ea"/>
                <a:cs typeface="+mn-cs"/>
              </a:defRPr>
            </a:lvl1pPr>
            <a:lvl2pPr marL="1588" indent="455613" algn="l" defTabSz="952500" rtl="0" eaLnBrk="0" fontAlgn="base" hangingPunct="0">
              <a:lnSpc>
                <a:spcPts val="2200"/>
              </a:lnSpc>
              <a:spcBef>
                <a:spcPct val="0"/>
              </a:spcBef>
              <a:spcAft>
                <a:spcPct val="50000"/>
              </a:spcAft>
              <a:buChar char="•"/>
              <a:defRPr>
                <a:solidFill>
                  <a:schemeClr val="tx1"/>
                </a:solidFill>
                <a:latin typeface="+mn-lt"/>
              </a:defRPr>
            </a:lvl2pPr>
            <a:lvl3pPr marL="376238" indent="-373063" algn="l" defTabSz="952500" rtl="0" eaLnBrk="0" fontAlgn="base" hangingPunct="0">
              <a:lnSpc>
                <a:spcPts val="2200"/>
              </a:lnSpc>
              <a:spcBef>
                <a:spcPct val="0"/>
              </a:spcBef>
              <a:spcAft>
                <a:spcPts val="1100"/>
              </a:spcAft>
              <a:buClr>
                <a:schemeClr val="tx1"/>
              </a:buClr>
              <a:buChar char="•"/>
              <a:defRPr>
                <a:solidFill>
                  <a:schemeClr val="tx1"/>
                </a:solidFill>
                <a:latin typeface="+mn-lt"/>
              </a:defRPr>
            </a:lvl3pPr>
            <a:lvl4pPr marL="1682750" indent="-165100" algn="l" defTabSz="952500" rtl="0" eaLnBrk="0" fontAlgn="base" hangingPunct="0">
              <a:lnSpc>
                <a:spcPts val="2400"/>
              </a:lnSpc>
              <a:spcBef>
                <a:spcPct val="0"/>
              </a:spcBef>
              <a:spcAft>
                <a:spcPct val="50000"/>
              </a:spcAft>
              <a:buClr>
                <a:schemeClr val="bg2"/>
              </a:buClr>
              <a:buChar char="•"/>
              <a:defRPr>
                <a:solidFill>
                  <a:schemeClr val="tx1"/>
                </a:solidFill>
                <a:latin typeface="+mn-lt"/>
              </a:defRPr>
            </a:lvl4pPr>
            <a:lvl5pPr marL="2038350" indent="-165100" algn="l" defTabSz="952500" rtl="0" eaLnBrk="0" fontAlgn="base" hangingPunct="0">
              <a:lnSpc>
                <a:spcPts val="2400"/>
              </a:lnSpc>
              <a:spcBef>
                <a:spcPct val="0"/>
              </a:spcBef>
              <a:spcAft>
                <a:spcPct val="50000"/>
              </a:spcAft>
              <a:buClr>
                <a:schemeClr val="bg2"/>
              </a:buClr>
              <a:defRPr>
                <a:solidFill>
                  <a:schemeClr val="tx1"/>
                </a:solidFill>
                <a:latin typeface="+mn-lt"/>
              </a:defRPr>
            </a:lvl5pPr>
            <a:lvl6pPr marL="2495550" indent="-165100" algn="l" defTabSz="952500" rtl="0" fontAlgn="base">
              <a:lnSpc>
                <a:spcPts val="2400"/>
              </a:lnSpc>
              <a:spcBef>
                <a:spcPct val="0"/>
              </a:spcBef>
              <a:spcAft>
                <a:spcPct val="50000"/>
              </a:spcAft>
              <a:buClr>
                <a:schemeClr val="bg2"/>
              </a:buClr>
              <a:defRPr>
                <a:solidFill>
                  <a:schemeClr val="tx1"/>
                </a:solidFill>
                <a:latin typeface="+mn-lt"/>
              </a:defRPr>
            </a:lvl6pPr>
            <a:lvl7pPr marL="2952750" indent="-165100" algn="l" defTabSz="952500" rtl="0" fontAlgn="base">
              <a:lnSpc>
                <a:spcPts val="2400"/>
              </a:lnSpc>
              <a:spcBef>
                <a:spcPct val="0"/>
              </a:spcBef>
              <a:spcAft>
                <a:spcPct val="50000"/>
              </a:spcAft>
              <a:buClr>
                <a:schemeClr val="bg2"/>
              </a:buClr>
              <a:defRPr>
                <a:solidFill>
                  <a:schemeClr val="tx1"/>
                </a:solidFill>
                <a:latin typeface="+mn-lt"/>
              </a:defRPr>
            </a:lvl7pPr>
            <a:lvl8pPr marL="3409950" indent="-165100" algn="l" defTabSz="952500" rtl="0" fontAlgn="base">
              <a:lnSpc>
                <a:spcPts val="2400"/>
              </a:lnSpc>
              <a:spcBef>
                <a:spcPct val="0"/>
              </a:spcBef>
              <a:spcAft>
                <a:spcPct val="50000"/>
              </a:spcAft>
              <a:buClr>
                <a:schemeClr val="bg2"/>
              </a:buClr>
              <a:defRPr>
                <a:solidFill>
                  <a:schemeClr val="tx1"/>
                </a:solidFill>
                <a:latin typeface="+mn-lt"/>
              </a:defRPr>
            </a:lvl8pPr>
            <a:lvl9pPr marL="3867150" indent="-165100" algn="l" defTabSz="952500" rtl="0" fontAlgn="base">
              <a:lnSpc>
                <a:spcPts val="2400"/>
              </a:lnSpc>
              <a:spcBef>
                <a:spcPct val="0"/>
              </a:spcBef>
              <a:spcAft>
                <a:spcPct val="50000"/>
              </a:spcAft>
              <a:buClr>
                <a:schemeClr val="bg2"/>
              </a:buClr>
              <a:defRPr>
                <a:solidFill>
                  <a:schemeClr val="tx1"/>
                </a:solidFill>
                <a:latin typeface="+mn-lt"/>
              </a:defRPr>
            </a:lvl9pPr>
          </a:lstStyle>
          <a:p>
            <a:pPr marL="376238" marR="0" lvl="2" indent="-373063" algn="l" defTabSz="952500" rtl="0" eaLnBrk="1" fontAlgn="base" latinLnBrk="0" hangingPunct="1">
              <a:lnSpc>
                <a:spcPts val="2200"/>
              </a:lnSpc>
              <a:spcBef>
                <a:spcPct val="0"/>
              </a:spcBef>
              <a:spcAft>
                <a:spcPts val="1100"/>
              </a:spcAft>
              <a:buClr>
                <a:srgbClr val="000000"/>
              </a:buClr>
              <a:buSzTx/>
              <a:buFontTx/>
              <a:buChar char="•"/>
              <a:tabLst/>
              <a:defRPr/>
            </a:pPr>
            <a:r>
              <a:rPr kumimoji="0" lang="de-DE" altLang="de-DE" b="0" i="0" u="none" strike="noStrike" kern="0" cap="none" spc="0" normalizeH="0" baseline="0" noProof="0" dirty="0">
                <a:ln>
                  <a:noFill/>
                </a:ln>
                <a:solidFill>
                  <a:srgbClr val="000000"/>
                </a:solidFill>
                <a:effectLst/>
                <a:uLnTx/>
                <a:uFillTx/>
                <a:latin typeface="Arial"/>
              </a:rPr>
              <a:t>Kalksandsteine mit Nut-Feder-System werden i.d.R. </a:t>
            </a:r>
            <a:r>
              <a:rPr kumimoji="0" lang="de-DE" altLang="de-DE" b="1" i="0" u="none" strike="noStrike" kern="0" cap="none" spc="0" normalizeH="0" baseline="0" noProof="0" dirty="0">
                <a:ln>
                  <a:noFill/>
                </a:ln>
                <a:solidFill>
                  <a:srgbClr val="000000"/>
                </a:solidFill>
                <a:effectLst/>
                <a:uLnTx/>
                <a:uFillTx/>
                <a:latin typeface="Arial"/>
              </a:rPr>
              <a:t>ohne</a:t>
            </a:r>
            <a:r>
              <a:rPr kumimoji="0" lang="de-DE" altLang="de-DE" b="0" i="0" u="none" strike="noStrike" kern="0" cap="none" spc="0" normalizeH="0" baseline="0" noProof="0" dirty="0">
                <a:ln>
                  <a:noFill/>
                </a:ln>
                <a:solidFill>
                  <a:srgbClr val="000000"/>
                </a:solidFill>
                <a:effectLst/>
                <a:uLnTx/>
                <a:uFillTx/>
                <a:latin typeface="Arial"/>
              </a:rPr>
              <a:t> </a:t>
            </a:r>
            <a:r>
              <a:rPr kumimoji="0" lang="de-DE" altLang="de-DE" b="0" i="0" u="none" strike="noStrike" kern="0" cap="none" spc="0" normalizeH="0" baseline="0" noProof="0" dirty="0" err="1">
                <a:ln>
                  <a:noFill/>
                </a:ln>
                <a:solidFill>
                  <a:srgbClr val="000000"/>
                </a:solidFill>
                <a:effectLst/>
                <a:uLnTx/>
                <a:uFillTx/>
                <a:latin typeface="Arial"/>
              </a:rPr>
              <a:t>Stoßfugenvermörtelung</a:t>
            </a:r>
            <a:r>
              <a:rPr kumimoji="0" lang="de-DE" altLang="de-DE" b="0" i="0" u="none" strike="noStrike" kern="0" cap="none" spc="0" normalizeH="0" baseline="0" noProof="0" dirty="0">
                <a:ln>
                  <a:noFill/>
                </a:ln>
                <a:solidFill>
                  <a:srgbClr val="000000"/>
                </a:solidFill>
                <a:effectLst/>
                <a:uLnTx/>
                <a:uFillTx/>
                <a:latin typeface="Arial"/>
              </a:rPr>
              <a:t> knirsch versetzt.</a:t>
            </a:r>
          </a:p>
          <a:p>
            <a:pPr marL="376238" marR="0" lvl="2" indent="-373063" algn="l" defTabSz="952500" rtl="0" eaLnBrk="1" fontAlgn="base" latinLnBrk="0" hangingPunct="1">
              <a:lnSpc>
                <a:spcPts val="2200"/>
              </a:lnSpc>
              <a:spcBef>
                <a:spcPct val="0"/>
              </a:spcBef>
              <a:spcAft>
                <a:spcPts val="1100"/>
              </a:spcAft>
              <a:buClr>
                <a:srgbClr val="000000"/>
              </a:buClr>
              <a:buSzTx/>
              <a:buFontTx/>
              <a:buChar char="•"/>
              <a:tabLst/>
              <a:defRPr/>
            </a:pPr>
            <a:r>
              <a:rPr kumimoji="0" lang="de-DE" altLang="de-DE" b="0" i="0" u="none" strike="noStrike" kern="0" cap="none" spc="0" normalizeH="0" baseline="0" noProof="0" dirty="0">
                <a:ln>
                  <a:noFill/>
                </a:ln>
                <a:solidFill>
                  <a:srgbClr val="000000"/>
                </a:solidFill>
                <a:effectLst/>
                <a:uLnTx/>
                <a:uFillTx/>
                <a:latin typeface="Arial"/>
              </a:rPr>
              <a:t>Einzelne Stoßfugenbreiten bis maximal 5 mm </a:t>
            </a:r>
            <a:br>
              <a:rPr kumimoji="0" lang="de-DE" altLang="de-DE" b="0" i="0" u="none" strike="noStrike" kern="0" cap="none" spc="0" normalizeH="0" baseline="0" noProof="0" dirty="0">
                <a:ln>
                  <a:noFill/>
                </a:ln>
                <a:solidFill>
                  <a:srgbClr val="000000"/>
                </a:solidFill>
                <a:effectLst/>
                <a:uLnTx/>
                <a:uFillTx/>
                <a:latin typeface="Arial"/>
              </a:rPr>
            </a:br>
            <a:r>
              <a:rPr kumimoji="0" lang="de-DE" altLang="de-DE" b="0" i="0" u="none" strike="noStrike" kern="0" cap="none" spc="0" normalizeH="0" baseline="0" noProof="0" dirty="0">
                <a:ln>
                  <a:noFill/>
                </a:ln>
                <a:solidFill>
                  <a:srgbClr val="000000"/>
                </a:solidFill>
                <a:effectLst/>
                <a:uLnTx/>
                <a:uFillTx/>
                <a:latin typeface="Arial"/>
              </a:rPr>
              <a:t>sind zulässig.</a:t>
            </a:r>
          </a:p>
          <a:p>
            <a:pPr marL="376238" marR="0" lvl="2" indent="-373063" algn="l" defTabSz="952500" rtl="0" eaLnBrk="1" fontAlgn="base" latinLnBrk="0" hangingPunct="1">
              <a:lnSpc>
                <a:spcPts val="2200"/>
              </a:lnSpc>
              <a:spcBef>
                <a:spcPct val="0"/>
              </a:spcBef>
              <a:spcAft>
                <a:spcPts val="1100"/>
              </a:spcAft>
              <a:buClr>
                <a:srgbClr val="000000"/>
              </a:buClr>
              <a:buSzTx/>
              <a:buFontTx/>
              <a:buChar char="•"/>
              <a:tabLst/>
              <a:defRPr/>
            </a:pPr>
            <a:r>
              <a:rPr kumimoji="0" lang="de-DE" altLang="de-DE" b="0" i="0" u="none" strike="noStrike" kern="0" cap="none" spc="0" normalizeH="0" baseline="0" noProof="0" dirty="0">
                <a:ln>
                  <a:noFill/>
                </a:ln>
                <a:solidFill>
                  <a:srgbClr val="000000"/>
                </a:solidFill>
                <a:effectLst/>
                <a:uLnTx/>
                <a:uFillTx/>
                <a:latin typeface="Arial"/>
              </a:rPr>
              <a:t>Stoßfugen </a:t>
            </a:r>
            <a:r>
              <a:rPr kumimoji="0" lang="de-DE" altLang="de-DE" b="0" i="0" u="none" strike="noStrike" kern="0" cap="none" spc="0" normalizeH="0" baseline="0" noProof="0" dirty="0">
                <a:ln>
                  <a:noFill/>
                </a:ln>
                <a:solidFill>
                  <a:srgbClr val="000000"/>
                </a:solidFill>
                <a:effectLst/>
                <a:uLnTx/>
                <a:uFillTx/>
                <a:latin typeface="Arial"/>
                <a:sym typeface="Symbol" pitchFamily="18" charset="2"/>
              </a:rPr>
              <a:t>&gt;</a:t>
            </a:r>
            <a:r>
              <a:rPr kumimoji="0" lang="de-DE" altLang="de-DE" b="0" i="0" u="none" strike="noStrike" kern="0" cap="none" spc="0" normalizeH="0" baseline="0" noProof="0" dirty="0">
                <a:ln>
                  <a:noFill/>
                </a:ln>
                <a:solidFill>
                  <a:srgbClr val="000000"/>
                </a:solidFill>
                <a:effectLst/>
                <a:uLnTx/>
                <a:uFillTx/>
                <a:latin typeface="Arial"/>
              </a:rPr>
              <a:t> 5 mm sind beim Aufmauern, spätestens aber vor dem Putzauftrag zu schließen</a:t>
            </a:r>
            <a:r>
              <a:rPr lang="de-DE" altLang="de-DE" sz="1800" kern="0" dirty="0">
                <a:solidFill>
                  <a:srgbClr val="000000"/>
                </a:solidFill>
                <a:latin typeface="Arial"/>
              </a:rPr>
              <a:t>.</a:t>
            </a:r>
          </a:p>
          <a:p>
            <a:pPr marL="376238" marR="0" lvl="2" indent="-373063" algn="l" defTabSz="952500" rtl="0" eaLnBrk="1" fontAlgn="base" latinLnBrk="0" hangingPunct="1">
              <a:lnSpc>
                <a:spcPts val="2200"/>
              </a:lnSpc>
              <a:spcBef>
                <a:spcPct val="0"/>
              </a:spcBef>
              <a:spcAft>
                <a:spcPts val="1100"/>
              </a:spcAft>
              <a:buClr>
                <a:srgbClr val="000000"/>
              </a:buClr>
              <a:buSzTx/>
              <a:buFontTx/>
              <a:buChar char="•"/>
              <a:tabLst/>
              <a:defRPr/>
            </a:pPr>
            <a:r>
              <a:rPr kumimoji="0" lang="de-DE" altLang="de-DE" b="0" i="0" u="none" strike="noStrike" kern="0" cap="none" spc="0" normalizeH="0" baseline="0" noProof="0" dirty="0">
                <a:ln>
                  <a:noFill/>
                </a:ln>
                <a:solidFill>
                  <a:srgbClr val="000000"/>
                </a:solidFill>
                <a:effectLst/>
                <a:uLnTx/>
                <a:uFillTx/>
                <a:latin typeface="Arial"/>
              </a:rPr>
              <a:t>Ausnahme: z. B. bewehrtes Mauerwerk oder über Stürze </a:t>
            </a:r>
          </a:p>
          <a:p>
            <a:pPr marL="376238" marR="0" lvl="2" indent="-373063" algn="l" defTabSz="952500" rtl="0" eaLnBrk="1" fontAlgn="base" latinLnBrk="0" hangingPunct="1">
              <a:lnSpc>
                <a:spcPts val="2200"/>
              </a:lnSpc>
              <a:spcBef>
                <a:spcPct val="0"/>
              </a:spcBef>
              <a:spcAft>
                <a:spcPts val="1100"/>
              </a:spcAft>
              <a:buClr>
                <a:srgbClr val="000000"/>
              </a:buClr>
              <a:buSzTx/>
              <a:buFontTx/>
              <a:buChar char="•"/>
              <a:tabLst/>
              <a:defRPr/>
            </a:pPr>
            <a:r>
              <a:rPr lang="de-DE" altLang="de-DE" kern="0" dirty="0">
                <a:solidFill>
                  <a:srgbClr val="000000"/>
                </a:solidFill>
                <a:latin typeface="Arial"/>
              </a:rPr>
              <a:t>Anschluss Wand und Sturzbereich werden die Stoßfugen ausgemörtelt!</a:t>
            </a:r>
          </a:p>
        </p:txBody>
      </p:sp>
    </p:spTree>
    <p:extLst>
      <p:ext uri="{BB962C8B-B14F-4D97-AF65-F5344CB8AC3E}">
        <p14:creationId xmlns:p14="http://schemas.microsoft.com/office/powerpoint/2010/main" val="320837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 calcmode="lin" valueType="num">
                                      <p:cBhvr additive="base">
                                        <p:cTn id="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 calcmode="lin" valueType="num">
                                      <p:cBhvr additive="base">
                                        <p:cTn id="13"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 calcmode="lin" valueType="num">
                                      <p:cBhvr additive="base">
                                        <p:cTn id="19"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Kimmschicht</a:t>
            </a:r>
          </a:p>
        </p:txBody>
      </p:sp>
      <p:sp>
        <p:nvSpPr>
          <p:cNvPr id="2" name="Rechteck 1">
            <a:extLst>
              <a:ext uri="{FF2B5EF4-FFF2-40B4-BE49-F238E27FC236}">
                <a16:creationId xmlns:a16="http://schemas.microsoft.com/office/drawing/2014/main" id="{39D0DF6E-4B75-4B66-B1EC-BFF831943CD5}"/>
              </a:ext>
            </a:extLst>
          </p:cNvPr>
          <p:cNvSpPr/>
          <p:nvPr/>
        </p:nvSpPr>
        <p:spPr>
          <a:xfrm>
            <a:off x="574998" y="1268760"/>
            <a:ext cx="10993610" cy="1323439"/>
          </a:xfrm>
          <a:prstGeom prst="rect">
            <a:avLst/>
          </a:prstGeom>
        </p:spPr>
        <p:txBody>
          <a:bodyPr wrap="square">
            <a:spAutoFit/>
          </a:bodyPr>
          <a:lstStyle/>
          <a:p>
            <a:r>
              <a:rPr lang="de-DE" sz="1600" b="1" dirty="0"/>
              <a:t>ISO Kimmsteine (Wärmeleitfähigkeit 𝜆 ≤ 0,33 W/(</a:t>
            </a:r>
            <a:r>
              <a:rPr lang="de-DE" sz="1600" b="1" dirty="0" err="1"/>
              <a:t>mK</a:t>
            </a:r>
            <a:r>
              <a:rPr lang="de-DE" sz="1600" b="1" dirty="0"/>
              <a:t>)</a:t>
            </a:r>
          </a:p>
          <a:p>
            <a:endParaRPr lang="de-DE" sz="1600" b="1" dirty="0"/>
          </a:p>
          <a:p>
            <a:r>
              <a:rPr lang="de-DE" sz="1600" dirty="0"/>
              <a:t>KS-ISO Kimmsteine (Wärmedämmsteine) sind wärmetechnisch optimierte Kalksandsteine. Sie werden an geometrisch bedingten Wärmebrücken wie z.B. Wandfußpunkten von Außen- und Innenwänden z.B. über nicht beheizten Kellern, Tiefgaragen, Fundamentplatten eingesetzt.</a:t>
            </a:r>
          </a:p>
        </p:txBody>
      </p:sp>
      <p:pic>
        <p:nvPicPr>
          <p:cNvPr id="16" name="Picture 7" descr="12_S04_B03">
            <a:extLst>
              <a:ext uri="{FF2B5EF4-FFF2-40B4-BE49-F238E27FC236}">
                <a16:creationId xmlns:a16="http://schemas.microsoft.com/office/drawing/2014/main" id="{AD5B6FD5-2C55-4648-B173-A889563CA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771" b="4178"/>
          <a:stretch>
            <a:fillRect/>
          </a:stretch>
        </p:blipFill>
        <p:spPr bwMode="auto">
          <a:xfrm>
            <a:off x="695400" y="2839208"/>
            <a:ext cx="3273084" cy="230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a:extLst>
              <a:ext uri="{FF2B5EF4-FFF2-40B4-BE49-F238E27FC236}">
                <a16:creationId xmlns:a16="http://schemas.microsoft.com/office/drawing/2014/main" id="{6B59F0AB-ED87-43DD-BDD3-6BAC7BAF7A82}"/>
              </a:ext>
            </a:extLst>
          </p:cNvPr>
          <p:cNvSpPr/>
          <p:nvPr/>
        </p:nvSpPr>
        <p:spPr>
          <a:xfrm>
            <a:off x="4583832" y="3260319"/>
            <a:ext cx="7272808" cy="1892826"/>
          </a:xfrm>
          <a:prstGeom prst="rect">
            <a:avLst/>
          </a:prstGeom>
        </p:spPr>
        <p:txBody>
          <a:bodyPr wrap="square">
            <a:spAutoFit/>
          </a:bodyPr>
          <a:lstStyle/>
          <a:p>
            <a:pPr>
              <a:defRPr/>
            </a:pPr>
            <a:r>
              <a:rPr lang="de-DE" b="1" dirty="0"/>
              <a:t>Wichtige Hinweise:</a:t>
            </a:r>
          </a:p>
          <a:p>
            <a:pPr marL="342900" indent="-342900">
              <a:buFont typeface="Wingdings" panose="05000000000000000000" pitchFamily="2" charset="2"/>
              <a:buChar char="§"/>
              <a:defRPr/>
            </a:pPr>
            <a:endParaRPr lang="de-DE" b="1" dirty="0"/>
          </a:p>
          <a:p>
            <a:pPr marL="342900" indent="-342900">
              <a:buFont typeface="Wingdings" panose="05000000000000000000" pitchFamily="2" charset="2"/>
              <a:buChar char="§"/>
              <a:defRPr/>
            </a:pPr>
            <a:r>
              <a:rPr lang="de-DE" b="1" dirty="0"/>
              <a:t>Normalmauermörtel NM III ≤ 3 cm verwenden – </a:t>
            </a:r>
            <a:r>
              <a:rPr lang="de-DE" dirty="0"/>
              <a:t>sorgfältige Quernivellierung erforderlich.</a:t>
            </a:r>
          </a:p>
          <a:p>
            <a:pPr>
              <a:defRPr/>
            </a:pPr>
            <a:endParaRPr lang="de-DE" dirty="0"/>
          </a:p>
          <a:p>
            <a:pPr marL="285750" indent="-285750">
              <a:buFont typeface="Wingdings" panose="05000000000000000000" pitchFamily="2" charset="2"/>
              <a:buChar char="§"/>
              <a:defRPr/>
            </a:pPr>
            <a:r>
              <a:rPr lang="de-DE" b="1" dirty="0"/>
              <a:t>Verband des aufgehenden Mauerwerks beachten. </a:t>
            </a:r>
            <a:r>
              <a:rPr lang="de-DE" dirty="0"/>
              <a:t>Überbindemaß richtet sich nach </a:t>
            </a:r>
          </a:p>
          <a:p>
            <a:pPr>
              <a:defRPr/>
            </a:pPr>
            <a:r>
              <a:rPr lang="de-DE" dirty="0"/>
              <a:t>       dem darüber liegendem Format.</a:t>
            </a:r>
          </a:p>
          <a:p>
            <a:pPr>
              <a:defRPr/>
            </a:pPr>
            <a:endParaRPr lang="de-DE" dirty="0"/>
          </a:p>
          <a:p>
            <a:pPr marL="285750" indent="-285750">
              <a:buFont typeface="Wingdings" panose="05000000000000000000" pitchFamily="2" charset="2"/>
              <a:buChar char="§"/>
              <a:defRPr/>
            </a:pPr>
            <a:r>
              <a:rPr lang="de-DE" b="1" dirty="0"/>
              <a:t>Zügig abbindender Zementmörtel </a:t>
            </a:r>
            <a:r>
              <a:rPr lang="de-DE" dirty="0"/>
              <a:t>(NM III, M10) speziell zur Erstellung der Kimmschicht für besonders hoch tragfähiges Mauerwerk.</a:t>
            </a:r>
          </a:p>
        </p:txBody>
      </p:sp>
    </p:spTree>
    <p:extLst>
      <p:ext uri="{BB962C8B-B14F-4D97-AF65-F5344CB8AC3E}">
        <p14:creationId xmlns:p14="http://schemas.microsoft.com/office/powerpoint/2010/main" val="219997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Ausführungsrichtlinien - Überbindemaß</a:t>
            </a:r>
          </a:p>
        </p:txBody>
      </p:sp>
      <p:sp>
        <p:nvSpPr>
          <p:cNvPr id="9" name="Textfeld 8">
            <a:extLst>
              <a:ext uri="{FF2B5EF4-FFF2-40B4-BE49-F238E27FC236}">
                <a16:creationId xmlns:a16="http://schemas.microsoft.com/office/drawing/2014/main" id="{FBB45E7B-A266-4062-AC7D-D112977E5BCB}"/>
              </a:ext>
            </a:extLst>
          </p:cNvPr>
          <p:cNvSpPr txBox="1"/>
          <p:nvPr/>
        </p:nvSpPr>
        <p:spPr>
          <a:xfrm>
            <a:off x="695400" y="1196752"/>
            <a:ext cx="2125325" cy="369332"/>
          </a:xfrm>
          <a:prstGeom prst="rect">
            <a:avLst/>
          </a:prstGeom>
          <a:noFill/>
        </p:spPr>
        <p:txBody>
          <a:bodyPr wrap="none" rtlCol="0">
            <a:spAutoFit/>
          </a:bodyPr>
          <a:lstStyle/>
          <a:p>
            <a:r>
              <a:rPr lang="de-DE" sz="1800" dirty="0"/>
              <a:t>Warum so wichtig?</a:t>
            </a:r>
          </a:p>
        </p:txBody>
      </p:sp>
      <p:pic>
        <p:nvPicPr>
          <p:cNvPr id="12" name="Inhaltsplatzhalter 11" descr="Mauerwerk_2.png">
            <a:extLst>
              <a:ext uri="{FF2B5EF4-FFF2-40B4-BE49-F238E27FC236}">
                <a16:creationId xmlns:a16="http://schemas.microsoft.com/office/drawing/2014/main" id="{8391AACE-DA47-4015-A2A0-1794BD67C8D7}"/>
              </a:ext>
            </a:extLst>
          </p:cNvPr>
          <p:cNvPicPr>
            <a:picLocks noChangeAspect="1"/>
          </p:cNvPicPr>
          <p:nvPr/>
        </p:nvPicPr>
        <p:blipFill>
          <a:blip r:embed="rId3" cstate="print"/>
          <a:stretch>
            <a:fillRect/>
          </a:stretch>
        </p:blipFill>
        <p:spPr>
          <a:xfrm>
            <a:off x="1673412" y="1940091"/>
            <a:ext cx="3982617" cy="4081197"/>
          </a:xfrm>
          <a:prstGeom prst="rect">
            <a:avLst/>
          </a:prstGeom>
        </p:spPr>
      </p:pic>
      <p:pic>
        <p:nvPicPr>
          <p:cNvPr id="14" name="Grafik 13" descr="Mauerwerk _ Belastung1.png">
            <a:extLst>
              <a:ext uri="{FF2B5EF4-FFF2-40B4-BE49-F238E27FC236}">
                <a16:creationId xmlns:a16="http://schemas.microsoft.com/office/drawing/2014/main" id="{3EC73116-4FA4-4B78-8559-056AE5F8AC58}"/>
              </a:ext>
            </a:extLst>
          </p:cNvPr>
          <p:cNvPicPr>
            <a:picLocks noChangeAspect="1"/>
          </p:cNvPicPr>
          <p:nvPr/>
        </p:nvPicPr>
        <p:blipFill>
          <a:blip r:embed="rId4" cstate="print"/>
          <a:stretch>
            <a:fillRect/>
          </a:stretch>
        </p:blipFill>
        <p:spPr>
          <a:xfrm>
            <a:off x="6220261" y="2181767"/>
            <a:ext cx="3341538" cy="3479481"/>
          </a:xfrm>
          <a:prstGeom prst="rect">
            <a:avLst/>
          </a:prstGeom>
        </p:spPr>
      </p:pic>
      <p:sp>
        <p:nvSpPr>
          <p:cNvPr id="10" name="Textfeld 9">
            <a:extLst>
              <a:ext uri="{FF2B5EF4-FFF2-40B4-BE49-F238E27FC236}">
                <a16:creationId xmlns:a16="http://schemas.microsoft.com/office/drawing/2014/main" id="{D44F1290-6A5A-4F63-8654-2323AB5003BB}"/>
              </a:ext>
            </a:extLst>
          </p:cNvPr>
          <p:cNvSpPr txBox="1"/>
          <p:nvPr/>
        </p:nvSpPr>
        <p:spPr>
          <a:xfrm>
            <a:off x="9840416" y="1340768"/>
            <a:ext cx="1960793" cy="830997"/>
          </a:xfrm>
          <a:prstGeom prst="rect">
            <a:avLst/>
          </a:prstGeom>
          <a:noFill/>
        </p:spPr>
        <p:txBody>
          <a:bodyPr wrap="none" rtlCol="0">
            <a:spAutoFit/>
          </a:bodyPr>
          <a:lstStyle/>
          <a:p>
            <a:r>
              <a:rPr lang="de-DE" sz="1600" dirty="0"/>
              <a:t>Das Überbindemaß</a:t>
            </a:r>
          </a:p>
          <a:p>
            <a:r>
              <a:rPr lang="de-DE" sz="1600" dirty="0"/>
              <a:t>Wirkt direkt auf die </a:t>
            </a:r>
          </a:p>
          <a:p>
            <a:r>
              <a:rPr lang="de-DE" sz="1600" dirty="0" err="1"/>
              <a:t>Rissesicherheit</a:t>
            </a:r>
            <a:r>
              <a:rPr lang="de-DE" sz="1600" dirty="0"/>
              <a:t>!</a:t>
            </a:r>
          </a:p>
        </p:txBody>
      </p:sp>
      <p:sp>
        <p:nvSpPr>
          <p:cNvPr id="17" name="Rectangle 13">
            <a:extLst>
              <a:ext uri="{FF2B5EF4-FFF2-40B4-BE49-F238E27FC236}">
                <a16:creationId xmlns:a16="http://schemas.microsoft.com/office/drawing/2014/main" id="{A8C207BA-EBE7-440D-99A2-65147284FB23}"/>
              </a:ext>
            </a:extLst>
          </p:cNvPr>
          <p:cNvSpPr>
            <a:spLocks noChangeArrowheads="1"/>
          </p:cNvSpPr>
          <p:nvPr/>
        </p:nvSpPr>
        <p:spPr bwMode="gray">
          <a:xfrm>
            <a:off x="3195925" y="6008748"/>
            <a:ext cx="6048672" cy="402291"/>
          </a:xfrm>
          <a:prstGeom prst="rect">
            <a:avLst/>
          </a:prstGeom>
          <a:solidFill>
            <a:srgbClr val="004E8A"/>
          </a:solidFill>
          <a:ln>
            <a:noFill/>
          </a:ln>
        </p:spPr>
        <p:txBody>
          <a:bodyPr wrap="square" lIns="90000" tIns="46800" rIns="90000" bIns="46800">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r>
              <a:rPr lang="de-DE" altLang="de-DE" b="1" dirty="0">
                <a:solidFill>
                  <a:schemeClr val="bg1"/>
                </a:solidFill>
                <a:latin typeface="Arial Narrow" pitchFamily="34" charset="0"/>
              </a:rPr>
              <a:t>Regel-Überbindemaß: ü ≥ 0,4 x Steinhöhe h </a:t>
            </a:r>
          </a:p>
        </p:txBody>
      </p:sp>
    </p:spTree>
    <p:extLst>
      <p:ext uri="{BB962C8B-B14F-4D97-AF65-F5344CB8AC3E}">
        <p14:creationId xmlns:p14="http://schemas.microsoft.com/office/powerpoint/2010/main" val="168709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Ausführungsrichtlinien - Überbindemaß</a:t>
            </a:r>
          </a:p>
        </p:txBody>
      </p:sp>
      <p:pic>
        <p:nvPicPr>
          <p:cNvPr id="2" name="Grafik 1">
            <a:extLst>
              <a:ext uri="{FF2B5EF4-FFF2-40B4-BE49-F238E27FC236}">
                <a16:creationId xmlns:a16="http://schemas.microsoft.com/office/drawing/2014/main" id="{66E178B9-8891-4DE5-BC18-CD7AA802D825}"/>
              </a:ext>
            </a:extLst>
          </p:cNvPr>
          <p:cNvPicPr>
            <a:picLocks noChangeAspect="1"/>
          </p:cNvPicPr>
          <p:nvPr/>
        </p:nvPicPr>
        <p:blipFill>
          <a:blip r:embed="rId3"/>
          <a:stretch>
            <a:fillRect/>
          </a:stretch>
        </p:blipFill>
        <p:spPr>
          <a:xfrm>
            <a:off x="623392" y="1196752"/>
            <a:ext cx="4896544" cy="4549793"/>
          </a:xfrm>
          <a:prstGeom prst="rect">
            <a:avLst/>
          </a:prstGeom>
        </p:spPr>
      </p:pic>
      <p:sp>
        <p:nvSpPr>
          <p:cNvPr id="5" name="Text Box 6">
            <a:extLst>
              <a:ext uri="{FF2B5EF4-FFF2-40B4-BE49-F238E27FC236}">
                <a16:creationId xmlns:a16="http://schemas.microsoft.com/office/drawing/2014/main" id="{D056B5F1-55AB-4428-9597-9766D8E769B2}"/>
              </a:ext>
            </a:extLst>
          </p:cNvPr>
          <p:cNvSpPr txBox="1">
            <a:spLocks noChangeArrowheads="1"/>
          </p:cNvSpPr>
          <p:nvPr/>
        </p:nvSpPr>
        <p:spPr bwMode="auto">
          <a:xfrm>
            <a:off x="620652" y="5925977"/>
            <a:ext cx="5688632" cy="2923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ts val="2200"/>
              </a:lnSpc>
              <a:spcAft>
                <a:spcPct val="50000"/>
              </a:spcAft>
              <a:defRPr>
                <a:solidFill>
                  <a:schemeClr val="tx1"/>
                </a:solidFill>
                <a:latin typeface="Arial" panose="020B0604020202020204" pitchFamily="34" charset="0"/>
              </a:defRPr>
            </a:lvl1pPr>
            <a:lvl2pPr marL="742950" indent="-285750">
              <a:lnSpc>
                <a:spcPts val="2200"/>
              </a:lnSpc>
              <a:spcAft>
                <a:spcPct val="50000"/>
              </a:spcAft>
              <a:buChar char="•"/>
              <a:defRPr>
                <a:solidFill>
                  <a:schemeClr val="tx1"/>
                </a:solidFill>
                <a:latin typeface="Arial" panose="020B0604020202020204" pitchFamily="34" charset="0"/>
              </a:defRPr>
            </a:lvl2pPr>
            <a:lvl3pPr marL="1143000" indent="-228600">
              <a:lnSpc>
                <a:spcPts val="2200"/>
              </a:lnSpc>
              <a:spcAft>
                <a:spcPct val="50000"/>
              </a:spcAft>
              <a:buClr>
                <a:schemeClr val="tx1"/>
              </a:buClr>
              <a:buChar char="•"/>
              <a:defRPr>
                <a:solidFill>
                  <a:schemeClr val="tx1"/>
                </a:solidFill>
                <a:latin typeface="Arial" panose="020B0604020202020204" pitchFamily="34" charset="0"/>
              </a:defRPr>
            </a:lvl3pPr>
            <a:lvl4pPr marL="1600200" indent="-228600">
              <a:lnSpc>
                <a:spcPts val="2400"/>
              </a:lnSpc>
              <a:spcAft>
                <a:spcPct val="50000"/>
              </a:spcAft>
              <a:buClr>
                <a:schemeClr val="tx1"/>
              </a:buClr>
              <a:buChar char="-"/>
              <a:defRPr>
                <a:solidFill>
                  <a:schemeClr val="tx1"/>
                </a:solidFill>
                <a:latin typeface="Arial" panose="020B0604020202020204" pitchFamily="34" charset="0"/>
              </a:defRPr>
            </a:lvl4pPr>
            <a:lvl5pPr marL="2057400" indent="-228600">
              <a:lnSpc>
                <a:spcPts val="2400"/>
              </a:lnSpc>
              <a:spcAft>
                <a:spcPct val="50000"/>
              </a:spcAft>
              <a:buClr>
                <a:schemeClr val="bg2"/>
              </a:buClr>
              <a:defRPr>
                <a:solidFill>
                  <a:schemeClr val="tx1"/>
                </a:solidFill>
                <a:latin typeface="Arial" panose="020B0604020202020204" pitchFamily="34" charset="0"/>
              </a:defRPr>
            </a:lvl5pPr>
            <a:lvl6pPr marL="25146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6pPr>
            <a:lvl7pPr marL="29718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7pPr>
            <a:lvl8pPr marL="34290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8pPr>
            <a:lvl9pPr marL="38862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9pPr>
          </a:lstStyle>
          <a:p>
            <a:pPr eaLnBrk="1" hangingPunct="1">
              <a:lnSpc>
                <a:spcPct val="100000"/>
              </a:lnSpc>
              <a:spcBef>
                <a:spcPct val="50000"/>
              </a:spcBef>
              <a:spcAft>
                <a:spcPct val="0"/>
              </a:spcAft>
            </a:pPr>
            <a:r>
              <a:rPr lang="de-DE" altLang="de-DE" b="1" dirty="0"/>
              <a:t>Die Umsetzung eines Halbverbandes ist immer die beste Ausführung!</a:t>
            </a:r>
          </a:p>
        </p:txBody>
      </p:sp>
      <p:pic>
        <p:nvPicPr>
          <p:cNvPr id="6" name="Picture 4" descr="Bild0153">
            <a:extLst>
              <a:ext uri="{FF2B5EF4-FFF2-40B4-BE49-F238E27FC236}">
                <a16:creationId xmlns:a16="http://schemas.microsoft.com/office/drawing/2014/main" id="{DE30AE36-36CC-41F4-B4BE-B44F45BF26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7135" y="1988840"/>
            <a:ext cx="2913794" cy="218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4F8FF5E1-B425-4B44-91DA-37C85996B56F}"/>
              </a:ext>
            </a:extLst>
          </p:cNvPr>
          <p:cNvSpPr txBox="1"/>
          <p:nvPr/>
        </p:nvSpPr>
        <p:spPr>
          <a:xfrm>
            <a:off x="5907135" y="1422652"/>
            <a:ext cx="1772088" cy="292388"/>
          </a:xfrm>
          <a:prstGeom prst="rect">
            <a:avLst/>
          </a:prstGeom>
          <a:noFill/>
        </p:spPr>
        <p:txBody>
          <a:bodyPr wrap="none" rtlCol="0">
            <a:spAutoFit/>
          </a:bodyPr>
          <a:lstStyle/>
          <a:p>
            <a:r>
              <a:rPr lang="de-DE" dirty="0"/>
              <a:t>Richtige Ausführung?</a:t>
            </a:r>
          </a:p>
        </p:txBody>
      </p:sp>
      <p:pic>
        <p:nvPicPr>
          <p:cNvPr id="8" name="Grafik 1">
            <a:extLst>
              <a:ext uri="{FF2B5EF4-FFF2-40B4-BE49-F238E27FC236}">
                <a16:creationId xmlns:a16="http://schemas.microsoft.com/office/drawing/2014/main" id="{41239052-97EE-49F0-A2B5-FBACBAB474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83526" y="3644566"/>
            <a:ext cx="3108474" cy="230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EC749528-B0C9-4A29-841B-BF4F0E8C242F}"/>
              </a:ext>
            </a:extLst>
          </p:cNvPr>
          <p:cNvPicPr>
            <a:picLocks noChangeAspect="1"/>
          </p:cNvPicPr>
          <p:nvPr/>
        </p:nvPicPr>
        <p:blipFill>
          <a:blip r:embed="rId6"/>
          <a:stretch>
            <a:fillRect/>
          </a:stretch>
        </p:blipFill>
        <p:spPr>
          <a:xfrm>
            <a:off x="10592293" y="620294"/>
            <a:ext cx="1091235" cy="1440948"/>
          </a:xfrm>
          <a:prstGeom prst="rect">
            <a:avLst/>
          </a:prstGeom>
        </p:spPr>
      </p:pic>
      <p:sp>
        <p:nvSpPr>
          <p:cNvPr id="11" name="Textfeld 10">
            <a:extLst>
              <a:ext uri="{FF2B5EF4-FFF2-40B4-BE49-F238E27FC236}">
                <a16:creationId xmlns:a16="http://schemas.microsoft.com/office/drawing/2014/main" id="{A7ECCED1-6F82-4231-A7D0-CB184D8548C3}"/>
              </a:ext>
            </a:extLst>
          </p:cNvPr>
          <p:cNvSpPr txBox="1"/>
          <p:nvPr/>
        </p:nvSpPr>
        <p:spPr>
          <a:xfrm>
            <a:off x="6456040" y="6068690"/>
            <a:ext cx="2266950" cy="230832"/>
          </a:xfrm>
          <a:prstGeom prst="rect">
            <a:avLst/>
          </a:prstGeom>
          <a:noFill/>
        </p:spPr>
        <p:txBody>
          <a:bodyPr wrap="square" rtlCol="0">
            <a:spAutoFit/>
          </a:bodyPr>
          <a:lstStyle/>
          <a:p>
            <a:endParaRPr lang="de-DE" sz="900" dirty="0"/>
          </a:p>
        </p:txBody>
      </p:sp>
      <p:pic>
        <p:nvPicPr>
          <p:cNvPr id="13" name="Grafik 12">
            <a:extLst>
              <a:ext uri="{FF2B5EF4-FFF2-40B4-BE49-F238E27FC236}">
                <a16:creationId xmlns:a16="http://schemas.microsoft.com/office/drawing/2014/main" id="{BB0DEA2F-9F83-4ECE-8F96-6C6AD48D9CA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379388" y="4385359"/>
            <a:ext cx="2266950" cy="1676400"/>
          </a:xfrm>
          <a:prstGeom prst="rect">
            <a:avLst/>
          </a:prstGeom>
        </p:spPr>
      </p:pic>
    </p:spTree>
    <p:extLst>
      <p:ext uri="{BB962C8B-B14F-4D97-AF65-F5344CB8AC3E}">
        <p14:creationId xmlns:p14="http://schemas.microsoft.com/office/powerpoint/2010/main" val="344172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Stumpfstoßtechnik (Verbinden von Wänden)</a:t>
            </a:r>
          </a:p>
        </p:txBody>
      </p:sp>
      <p:pic>
        <p:nvPicPr>
          <p:cNvPr id="9" name="Picture 5" descr="b_04_51">
            <a:extLst>
              <a:ext uri="{FF2B5EF4-FFF2-40B4-BE49-F238E27FC236}">
                <a16:creationId xmlns:a16="http://schemas.microsoft.com/office/drawing/2014/main" id="{C2F59DFF-49C7-4745-8A70-EF1BCB7A7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112" y="1500036"/>
            <a:ext cx="3672408" cy="385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CA5D9BFF-D1C3-4B22-95B2-C65B433646F6}"/>
              </a:ext>
            </a:extLst>
          </p:cNvPr>
          <p:cNvPicPr>
            <a:picLocks noChangeAspect="1"/>
          </p:cNvPicPr>
          <p:nvPr/>
        </p:nvPicPr>
        <p:blipFill>
          <a:blip r:embed="rId4"/>
          <a:stretch>
            <a:fillRect/>
          </a:stretch>
        </p:blipFill>
        <p:spPr>
          <a:xfrm>
            <a:off x="767408" y="2276872"/>
            <a:ext cx="5505450" cy="3857625"/>
          </a:xfrm>
          <a:prstGeom prst="rect">
            <a:avLst/>
          </a:prstGeom>
        </p:spPr>
      </p:pic>
    </p:spTree>
    <p:extLst>
      <p:ext uri="{BB962C8B-B14F-4D97-AF65-F5344CB8AC3E}">
        <p14:creationId xmlns:p14="http://schemas.microsoft.com/office/powerpoint/2010/main" val="63806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Ausführungsrichtlinien - Stumpfstoßtechnik</a:t>
            </a:r>
          </a:p>
        </p:txBody>
      </p:sp>
      <p:grpSp>
        <p:nvGrpSpPr>
          <p:cNvPr id="4" name="Group 9">
            <a:extLst>
              <a:ext uri="{FF2B5EF4-FFF2-40B4-BE49-F238E27FC236}">
                <a16:creationId xmlns:a16="http://schemas.microsoft.com/office/drawing/2014/main" id="{9D3221AD-E031-4CE6-82F3-9AAA7B1824BF}"/>
              </a:ext>
            </a:extLst>
          </p:cNvPr>
          <p:cNvGrpSpPr>
            <a:grpSpLocks/>
          </p:cNvGrpSpPr>
          <p:nvPr/>
        </p:nvGrpSpPr>
        <p:grpSpPr bwMode="auto">
          <a:xfrm>
            <a:off x="556526" y="1828167"/>
            <a:ext cx="2050690" cy="1978473"/>
            <a:chOff x="1632" y="800"/>
            <a:chExt cx="1488" cy="1408"/>
          </a:xfrm>
        </p:grpSpPr>
        <p:sp>
          <p:nvSpPr>
            <p:cNvPr id="5" name="Text Box 10">
              <a:extLst>
                <a:ext uri="{FF2B5EF4-FFF2-40B4-BE49-F238E27FC236}">
                  <a16:creationId xmlns:a16="http://schemas.microsoft.com/office/drawing/2014/main" id="{800427E2-B5D1-441E-9755-51CC08862B74}"/>
                </a:ext>
              </a:extLst>
            </p:cNvPr>
            <p:cNvSpPr txBox="1">
              <a:spLocks noChangeArrowheads="1"/>
            </p:cNvSpPr>
            <p:nvPr/>
          </p:nvSpPr>
          <p:spPr bwMode="auto">
            <a:xfrm>
              <a:off x="1632" y="1275"/>
              <a:ext cx="2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lnSpc>
                  <a:spcPts val="2200"/>
                </a:lnSpc>
                <a:spcAft>
                  <a:spcPct val="50000"/>
                </a:spcAft>
                <a:defRPr>
                  <a:solidFill>
                    <a:schemeClr val="tx1"/>
                  </a:solidFill>
                  <a:latin typeface="Arial" pitchFamily="34" charset="0"/>
                </a:defRPr>
              </a:lvl1pPr>
              <a:lvl2pPr marL="742950" indent="-285750" defTabSz="762000">
                <a:lnSpc>
                  <a:spcPts val="2200"/>
                </a:lnSpc>
                <a:spcAft>
                  <a:spcPct val="50000"/>
                </a:spcAft>
                <a:buChar char="•"/>
                <a:defRPr>
                  <a:solidFill>
                    <a:schemeClr val="tx1"/>
                  </a:solidFill>
                  <a:latin typeface="Arial" pitchFamily="34" charset="0"/>
                </a:defRPr>
              </a:lvl2pPr>
              <a:lvl3pPr marL="1143000" indent="-228600" defTabSz="762000">
                <a:lnSpc>
                  <a:spcPts val="2200"/>
                </a:lnSpc>
                <a:spcAft>
                  <a:spcPct val="50000"/>
                </a:spcAft>
                <a:buClr>
                  <a:schemeClr val="tx1"/>
                </a:buClr>
                <a:buChar char="•"/>
                <a:defRPr>
                  <a:solidFill>
                    <a:schemeClr val="tx1"/>
                  </a:solidFill>
                  <a:latin typeface="Arial" pitchFamily="34" charset="0"/>
                </a:defRPr>
              </a:lvl3pPr>
              <a:lvl4pPr marL="1600200" indent="-228600" defTabSz="762000">
                <a:lnSpc>
                  <a:spcPts val="2400"/>
                </a:lnSpc>
                <a:spcAft>
                  <a:spcPct val="50000"/>
                </a:spcAft>
                <a:buClr>
                  <a:schemeClr val="tx1"/>
                </a:buClr>
                <a:buChar char="-"/>
                <a:defRPr>
                  <a:solidFill>
                    <a:schemeClr val="tx1"/>
                  </a:solidFill>
                  <a:latin typeface="Arial" pitchFamily="34" charset="0"/>
                </a:defRPr>
              </a:lvl4pPr>
              <a:lvl5pPr marL="2057400" indent="-228600" defTabSz="762000">
                <a:lnSpc>
                  <a:spcPts val="2400"/>
                </a:lnSpc>
                <a:spcAft>
                  <a:spcPct val="50000"/>
                </a:spcAft>
                <a:buClr>
                  <a:schemeClr val="bg2"/>
                </a:buClr>
                <a:defRPr>
                  <a:solidFill>
                    <a:schemeClr val="tx1"/>
                  </a:solidFill>
                  <a:latin typeface="Arial" pitchFamily="34" charset="0"/>
                </a:defRPr>
              </a:lvl5pPr>
              <a:lvl6pPr marL="25146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6pPr>
              <a:lvl7pPr marL="29718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7pPr>
              <a:lvl8pPr marL="34290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8pPr>
              <a:lvl9pPr marL="38862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9pPr>
            </a:lstStyle>
            <a:p>
              <a:pPr>
                <a:lnSpc>
                  <a:spcPct val="100000"/>
                </a:lnSpc>
                <a:spcAft>
                  <a:spcPct val="0"/>
                </a:spcAft>
              </a:pPr>
              <a:r>
                <a:rPr lang="de-DE" altLang="de-DE" sz="2000" b="1">
                  <a:latin typeface="Arial Black" pitchFamily="34" charset="0"/>
                </a:rPr>
                <a:t>1</a:t>
              </a:r>
            </a:p>
          </p:txBody>
        </p:sp>
        <p:pic>
          <p:nvPicPr>
            <p:cNvPr id="6" name="Picture 11" descr="S_28_01">
              <a:extLst>
                <a:ext uri="{FF2B5EF4-FFF2-40B4-BE49-F238E27FC236}">
                  <a16:creationId xmlns:a16="http://schemas.microsoft.com/office/drawing/2014/main" id="{3454B7B1-6663-499E-890A-20C52EC9AC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4" y="800"/>
              <a:ext cx="1226"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2">
            <a:extLst>
              <a:ext uri="{FF2B5EF4-FFF2-40B4-BE49-F238E27FC236}">
                <a16:creationId xmlns:a16="http://schemas.microsoft.com/office/drawing/2014/main" id="{898DE3D3-49B5-4AB5-9848-E083FF1399A5}"/>
              </a:ext>
            </a:extLst>
          </p:cNvPr>
          <p:cNvGrpSpPr>
            <a:grpSpLocks/>
          </p:cNvGrpSpPr>
          <p:nvPr/>
        </p:nvGrpSpPr>
        <p:grpSpPr bwMode="auto">
          <a:xfrm>
            <a:off x="2835424" y="1739186"/>
            <a:ext cx="2016224" cy="2019177"/>
            <a:chOff x="3520" y="816"/>
            <a:chExt cx="1592" cy="1408"/>
          </a:xfrm>
        </p:grpSpPr>
        <p:sp>
          <p:nvSpPr>
            <p:cNvPr id="8" name="Text Box 13">
              <a:extLst>
                <a:ext uri="{FF2B5EF4-FFF2-40B4-BE49-F238E27FC236}">
                  <a16:creationId xmlns:a16="http://schemas.microsoft.com/office/drawing/2014/main" id="{A4E8CED2-EF02-41EE-AA3D-A72F0ECBD394}"/>
                </a:ext>
              </a:extLst>
            </p:cNvPr>
            <p:cNvSpPr txBox="1">
              <a:spLocks noChangeArrowheads="1"/>
            </p:cNvSpPr>
            <p:nvPr/>
          </p:nvSpPr>
          <p:spPr bwMode="auto">
            <a:xfrm>
              <a:off x="3520" y="1221"/>
              <a:ext cx="2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lnSpc>
                  <a:spcPts val="2200"/>
                </a:lnSpc>
                <a:spcAft>
                  <a:spcPct val="50000"/>
                </a:spcAft>
                <a:defRPr>
                  <a:solidFill>
                    <a:schemeClr val="tx1"/>
                  </a:solidFill>
                  <a:latin typeface="Arial" pitchFamily="34" charset="0"/>
                </a:defRPr>
              </a:lvl1pPr>
              <a:lvl2pPr marL="742950" indent="-285750" defTabSz="762000">
                <a:lnSpc>
                  <a:spcPts val="2200"/>
                </a:lnSpc>
                <a:spcAft>
                  <a:spcPct val="50000"/>
                </a:spcAft>
                <a:buChar char="•"/>
                <a:defRPr>
                  <a:solidFill>
                    <a:schemeClr val="tx1"/>
                  </a:solidFill>
                  <a:latin typeface="Arial" pitchFamily="34" charset="0"/>
                </a:defRPr>
              </a:lvl2pPr>
              <a:lvl3pPr marL="1143000" indent="-228600" defTabSz="762000">
                <a:lnSpc>
                  <a:spcPts val="2200"/>
                </a:lnSpc>
                <a:spcAft>
                  <a:spcPct val="50000"/>
                </a:spcAft>
                <a:buClr>
                  <a:schemeClr val="tx1"/>
                </a:buClr>
                <a:buChar char="•"/>
                <a:defRPr>
                  <a:solidFill>
                    <a:schemeClr val="tx1"/>
                  </a:solidFill>
                  <a:latin typeface="Arial" pitchFamily="34" charset="0"/>
                </a:defRPr>
              </a:lvl3pPr>
              <a:lvl4pPr marL="1600200" indent="-228600" defTabSz="762000">
                <a:lnSpc>
                  <a:spcPts val="2400"/>
                </a:lnSpc>
                <a:spcAft>
                  <a:spcPct val="50000"/>
                </a:spcAft>
                <a:buClr>
                  <a:schemeClr val="tx1"/>
                </a:buClr>
                <a:buChar char="-"/>
                <a:defRPr>
                  <a:solidFill>
                    <a:schemeClr val="tx1"/>
                  </a:solidFill>
                  <a:latin typeface="Arial" pitchFamily="34" charset="0"/>
                </a:defRPr>
              </a:lvl4pPr>
              <a:lvl5pPr marL="2057400" indent="-228600" defTabSz="762000">
                <a:lnSpc>
                  <a:spcPts val="2400"/>
                </a:lnSpc>
                <a:spcAft>
                  <a:spcPct val="50000"/>
                </a:spcAft>
                <a:buClr>
                  <a:schemeClr val="bg2"/>
                </a:buClr>
                <a:defRPr>
                  <a:solidFill>
                    <a:schemeClr val="tx1"/>
                  </a:solidFill>
                  <a:latin typeface="Arial" pitchFamily="34" charset="0"/>
                </a:defRPr>
              </a:lvl5pPr>
              <a:lvl6pPr marL="25146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6pPr>
              <a:lvl7pPr marL="29718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7pPr>
              <a:lvl8pPr marL="34290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8pPr>
              <a:lvl9pPr marL="38862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9pPr>
            </a:lstStyle>
            <a:p>
              <a:pPr>
                <a:lnSpc>
                  <a:spcPct val="100000"/>
                </a:lnSpc>
                <a:spcAft>
                  <a:spcPct val="0"/>
                </a:spcAft>
              </a:pPr>
              <a:r>
                <a:rPr lang="de-DE" altLang="de-DE" sz="2000" b="1">
                  <a:latin typeface="Arial Black" pitchFamily="34" charset="0"/>
                </a:rPr>
                <a:t>2</a:t>
              </a:r>
            </a:p>
          </p:txBody>
        </p:sp>
        <p:pic>
          <p:nvPicPr>
            <p:cNvPr id="9" name="Picture 14" descr="S_28_02">
              <a:extLst>
                <a:ext uri="{FF2B5EF4-FFF2-40B4-BE49-F238E27FC236}">
                  <a16:creationId xmlns:a16="http://schemas.microsoft.com/office/drawing/2014/main" id="{098D8178-FB94-45A8-8002-F992BCD25B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816"/>
              <a:ext cx="1272"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5">
            <a:extLst>
              <a:ext uri="{FF2B5EF4-FFF2-40B4-BE49-F238E27FC236}">
                <a16:creationId xmlns:a16="http://schemas.microsoft.com/office/drawing/2014/main" id="{EE9223F4-7821-4A93-91AC-075A3DE0FC4F}"/>
              </a:ext>
            </a:extLst>
          </p:cNvPr>
          <p:cNvGrpSpPr>
            <a:grpSpLocks/>
          </p:cNvGrpSpPr>
          <p:nvPr/>
        </p:nvGrpSpPr>
        <p:grpSpPr bwMode="auto">
          <a:xfrm>
            <a:off x="5185792" y="1682464"/>
            <a:ext cx="2376264" cy="2269877"/>
            <a:chOff x="1676" y="2112"/>
            <a:chExt cx="1972" cy="1702"/>
          </a:xfrm>
        </p:grpSpPr>
        <p:pic>
          <p:nvPicPr>
            <p:cNvPr id="11" name="Picture 6" descr="S_29_01">
              <a:extLst>
                <a:ext uri="{FF2B5EF4-FFF2-40B4-BE49-F238E27FC236}">
                  <a16:creationId xmlns:a16="http://schemas.microsoft.com/office/drawing/2014/main" id="{D4F532AD-7F7A-44A6-AA25-3C34DD7E31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3" y="2112"/>
              <a:ext cx="1725"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a:extLst>
                <a:ext uri="{FF2B5EF4-FFF2-40B4-BE49-F238E27FC236}">
                  <a16:creationId xmlns:a16="http://schemas.microsoft.com/office/drawing/2014/main" id="{A4AA0D14-CB05-4109-A227-8EBC903CA1E7}"/>
                </a:ext>
              </a:extLst>
            </p:cNvPr>
            <p:cNvSpPr txBox="1">
              <a:spLocks noChangeArrowheads="1"/>
            </p:cNvSpPr>
            <p:nvPr/>
          </p:nvSpPr>
          <p:spPr bwMode="auto">
            <a:xfrm>
              <a:off x="1676" y="2574"/>
              <a:ext cx="2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lnSpc>
                  <a:spcPts val="2200"/>
                </a:lnSpc>
                <a:spcAft>
                  <a:spcPct val="50000"/>
                </a:spcAft>
                <a:defRPr>
                  <a:solidFill>
                    <a:schemeClr val="tx1"/>
                  </a:solidFill>
                  <a:latin typeface="Arial" pitchFamily="34" charset="0"/>
                </a:defRPr>
              </a:lvl1pPr>
              <a:lvl2pPr marL="742950" indent="-285750" defTabSz="762000">
                <a:lnSpc>
                  <a:spcPts val="2200"/>
                </a:lnSpc>
                <a:spcAft>
                  <a:spcPct val="50000"/>
                </a:spcAft>
                <a:buChar char="•"/>
                <a:defRPr>
                  <a:solidFill>
                    <a:schemeClr val="tx1"/>
                  </a:solidFill>
                  <a:latin typeface="Arial" pitchFamily="34" charset="0"/>
                </a:defRPr>
              </a:lvl2pPr>
              <a:lvl3pPr marL="1143000" indent="-228600" defTabSz="762000">
                <a:lnSpc>
                  <a:spcPts val="2200"/>
                </a:lnSpc>
                <a:spcAft>
                  <a:spcPct val="50000"/>
                </a:spcAft>
                <a:buClr>
                  <a:schemeClr val="tx1"/>
                </a:buClr>
                <a:buChar char="•"/>
                <a:defRPr>
                  <a:solidFill>
                    <a:schemeClr val="tx1"/>
                  </a:solidFill>
                  <a:latin typeface="Arial" pitchFamily="34" charset="0"/>
                </a:defRPr>
              </a:lvl3pPr>
              <a:lvl4pPr marL="1600200" indent="-228600" defTabSz="762000">
                <a:lnSpc>
                  <a:spcPts val="2400"/>
                </a:lnSpc>
                <a:spcAft>
                  <a:spcPct val="50000"/>
                </a:spcAft>
                <a:buClr>
                  <a:schemeClr val="tx1"/>
                </a:buClr>
                <a:buChar char="-"/>
                <a:defRPr>
                  <a:solidFill>
                    <a:schemeClr val="tx1"/>
                  </a:solidFill>
                  <a:latin typeface="Arial" pitchFamily="34" charset="0"/>
                </a:defRPr>
              </a:lvl4pPr>
              <a:lvl5pPr marL="2057400" indent="-228600" defTabSz="762000">
                <a:lnSpc>
                  <a:spcPts val="2400"/>
                </a:lnSpc>
                <a:spcAft>
                  <a:spcPct val="50000"/>
                </a:spcAft>
                <a:buClr>
                  <a:schemeClr val="bg2"/>
                </a:buClr>
                <a:defRPr>
                  <a:solidFill>
                    <a:schemeClr val="tx1"/>
                  </a:solidFill>
                  <a:latin typeface="Arial" pitchFamily="34" charset="0"/>
                </a:defRPr>
              </a:lvl5pPr>
              <a:lvl6pPr marL="25146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6pPr>
              <a:lvl7pPr marL="29718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7pPr>
              <a:lvl8pPr marL="34290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8pPr>
              <a:lvl9pPr marL="38862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9pPr>
            </a:lstStyle>
            <a:p>
              <a:pPr>
                <a:lnSpc>
                  <a:spcPct val="100000"/>
                </a:lnSpc>
                <a:spcAft>
                  <a:spcPct val="0"/>
                </a:spcAft>
              </a:pPr>
              <a:r>
                <a:rPr lang="de-DE" altLang="de-DE" sz="2000" b="1">
                  <a:latin typeface="Arial Black" pitchFamily="34" charset="0"/>
                </a:rPr>
                <a:t>3</a:t>
              </a:r>
            </a:p>
          </p:txBody>
        </p:sp>
      </p:grpSp>
      <p:grpSp>
        <p:nvGrpSpPr>
          <p:cNvPr id="13" name="Group 15">
            <a:extLst>
              <a:ext uri="{FF2B5EF4-FFF2-40B4-BE49-F238E27FC236}">
                <a16:creationId xmlns:a16="http://schemas.microsoft.com/office/drawing/2014/main" id="{A76CAE20-6E93-4E3B-8E27-C08DD6DC9557}"/>
              </a:ext>
            </a:extLst>
          </p:cNvPr>
          <p:cNvGrpSpPr>
            <a:grpSpLocks/>
          </p:cNvGrpSpPr>
          <p:nvPr/>
        </p:nvGrpSpPr>
        <p:grpSpPr bwMode="auto">
          <a:xfrm>
            <a:off x="7883826" y="1593689"/>
            <a:ext cx="1944216" cy="2212951"/>
            <a:chOff x="3617" y="2130"/>
            <a:chExt cx="1543" cy="1566"/>
          </a:xfrm>
        </p:grpSpPr>
        <p:sp>
          <p:nvSpPr>
            <p:cNvPr id="14" name="Text Box 16">
              <a:extLst>
                <a:ext uri="{FF2B5EF4-FFF2-40B4-BE49-F238E27FC236}">
                  <a16:creationId xmlns:a16="http://schemas.microsoft.com/office/drawing/2014/main" id="{4FC5B2B0-D4D6-4466-8C22-B2F8EE061037}"/>
                </a:ext>
              </a:extLst>
            </p:cNvPr>
            <p:cNvSpPr txBox="1">
              <a:spLocks noChangeArrowheads="1"/>
            </p:cNvSpPr>
            <p:nvPr/>
          </p:nvSpPr>
          <p:spPr bwMode="auto">
            <a:xfrm>
              <a:off x="3617" y="2598"/>
              <a:ext cx="2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lnSpc>
                  <a:spcPts val="2200"/>
                </a:lnSpc>
                <a:spcAft>
                  <a:spcPct val="50000"/>
                </a:spcAft>
                <a:defRPr>
                  <a:solidFill>
                    <a:schemeClr val="tx1"/>
                  </a:solidFill>
                  <a:latin typeface="Arial" pitchFamily="34" charset="0"/>
                </a:defRPr>
              </a:lvl1pPr>
              <a:lvl2pPr marL="742950" indent="-285750" defTabSz="762000">
                <a:lnSpc>
                  <a:spcPts val="2200"/>
                </a:lnSpc>
                <a:spcAft>
                  <a:spcPct val="50000"/>
                </a:spcAft>
                <a:buChar char="•"/>
                <a:defRPr>
                  <a:solidFill>
                    <a:schemeClr val="tx1"/>
                  </a:solidFill>
                  <a:latin typeface="Arial" pitchFamily="34" charset="0"/>
                </a:defRPr>
              </a:lvl2pPr>
              <a:lvl3pPr marL="1143000" indent="-228600" defTabSz="762000">
                <a:lnSpc>
                  <a:spcPts val="2200"/>
                </a:lnSpc>
                <a:spcAft>
                  <a:spcPct val="50000"/>
                </a:spcAft>
                <a:buClr>
                  <a:schemeClr val="tx1"/>
                </a:buClr>
                <a:buChar char="•"/>
                <a:defRPr>
                  <a:solidFill>
                    <a:schemeClr val="tx1"/>
                  </a:solidFill>
                  <a:latin typeface="Arial" pitchFamily="34" charset="0"/>
                </a:defRPr>
              </a:lvl3pPr>
              <a:lvl4pPr marL="1600200" indent="-228600" defTabSz="762000">
                <a:lnSpc>
                  <a:spcPts val="2400"/>
                </a:lnSpc>
                <a:spcAft>
                  <a:spcPct val="50000"/>
                </a:spcAft>
                <a:buClr>
                  <a:schemeClr val="tx1"/>
                </a:buClr>
                <a:buChar char="-"/>
                <a:defRPr>
                  <a:solidFill>
                    <a:schemeClr val="tx1"/>
                  </a:solidFill>
                  <a:latin typeface="Arial" pitchFamily="34" charset="0"/>
                </a:defRPr>
              </a:lvl4pPr>
              <a:lvl5pPr marL="2057400" indent="-228600" defTabSz="762000">
                <a:lnSpc>
                  <a:spcPts val="2400"/>
                </a:lnSpc>
                <a:spcAft>
                  <a:spcPct val="50000"/>
                </a:spcAft>
                <a:buClr>
                  <a:schemeClr val="bg2"/>
                </a:buClr>
                <a:defRPr>
                  <a:solidFill>
                    <a:schemeClr val="tx1"/>
                  </a:solidFill>
                  <a:latin typeface="Arial" pitchFamily="34" charset="0"/>
                </a:defRPr>
              </a:lvl5pPr>
              <a:lvl6pPr marL="25146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6pPr>
              <a:lvl7pPr marL="29718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7pPr>
              <a:lvl8pPr marL="34290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8pPr>
              <a:lvl9pPr marL="38862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9pPr>
            </a:lstStyle>
            <a:p>
              <a:pPr>
                <a:lnSpc>
                  <a:spcPct val="100000"/>
                </a:lnSpc>
                <a:spcAft>
                  <a:spcPct val="0"/>
                </a:spcAft>
              </a:pPr>
              <a:r>
                <a:rPr lang="de-DE" altLang="de-DE" sz="2000" b="1">
                  <a:latin typeface="Arial Black" pitchFamily="34" charset="0"/>
                </a:rPr>
                <a:t>4</a:t>
              </a:r>
            </a:p>
          </p:txBody>
        </p:sp>
        <p:pic>
          <p:nvPicPr>
            <p:cNvPr id="15" name="Picture 17" descr="S_29_02">
              <a:extLst>
                <a:ext uri="{FF2B5EF4-FFF2-40B4-BE49-F238E27FC236}">
                  <a16:creationId xmlns:a16="http://schemas.microsoft.com/office/drawing/2014/main" id="{444F52DC-5D16-468A-AB92-916EA664CA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8" y="2130"/>
              <a:ext cx="1272" cy="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8">
            <a:extLst>
              <a:ext uri="{FF2B5EF4-FFF2-40B4-BE49-F238E27FC236}">
                <a16:creationId xmlns:a16="http://schemas.microsoft.com/office/drawing/2014/main" id="{0AD8AE4D-BB9E-4008-A975-FA747CC99CB0}"/>
              </a:ext>
            </a:extLst>
          </p:cNvPr>
          <p:cNvSpPr txBox="1">
            <a:spLocks noChangeArrowheads="1"/>
          </p:cNvSpPr>
          <p:nvPr/>
        </p:nvSpPr>
        <p:spPr bwMode="auto">
          <a:xfrm>
            <a:off x="3486795" y="5035224"/>
            <a:ext cx="3441823" cy="954107"/>
          </a:xfrm>
          <a:prstGeom prst="rect">
            <a:avLst/>
          </a:prstGeom>
          <a:solidFill>
            <a:schemeClr val="bg1">
              <a:lumMod val="95000"/>
            </a:schemeClr>
          </a:solidFill>
          <a:ln w="12700">
            <a:solidFill>
              <a:srgbClr val="FF0000"/>
            </a:solidFill>
            <a:miter lim="800000"/>
            <a:headEnd/>
            <a:tailEnd/>
          </a:ln>
          <a:effectLst/>
          <a:extLst/>
        </p:spPr>
        <p:txBody>
          <a:bodyPr wrap="square">
            <a:spAutoFit/>
          </a:bodyPr>
          <a:lstStyle>
            <a:lvl1pPr defTabSz="762000">
              <a:lnSpc>
                <a:spcPts val="2200"/>
              </a:lnSpc>
              <a:spcAft>
                <a:spcPct val="50000"/>
              </a:spcAft>
              <a:defRPr>
                <a:solidFill>
                  <a:schemeClr val="tx1"/>
                </a:solidFill>
                <a:latin typeface="Arial" pitchFamily="34" charset="0"/>
              </a:defRPr>
            </a:lvl1pPr>
            <a:lvl2pPr marL="742950" indent="-285750" defTabSz="762000">
              <a:lnSpc>
                <a:spcPts val="2200"/>
              </a:lnSpc>
              <a:spcAft>
                <a:spcPct val="50000"/>
              </a:spcAft>
              <a:buChar char="•"/>
              <a:defRPr>
                <a:solidFill>
                  <a:schemeClr val="tx1"/>
                </a:solidFill>
                <a:latin typeface="Arial" pitchFamily="34" charset="0"/>
              </a:defRPr>
            </a:lvl2pPr>
            <a:lvl3pPr marL="1143000" indent="-228600" defTabSz="762000">
              <a:lnSpc>
                <a:spcPts val="2200"/>
              </a:lnSpc>
              <a:spcAft>
                <a:spcPct val="50000"/>
              </a:spcAft>
              <a:buClr>
                <a:schemeClr val="tx1"/>
              </a:buClr>
              <a:buChar char="•"/>
              <a:defRPr>
                <a:solidFill>
                  <a:schemeClr val="tx1"/>
                </a:solidFill>
                <a:latin typeface="Arial" pitchFamily="34" charset="0"/>
              </a:defRPr>
            </a:lvl3pPr>
            <a:lvl4pPr marL="1600200" indent="-228600" defTabSz="762000">
              <a:lnSpc>
                <a:spcPts val="2400"/>
              </a:lnSpc>
              <a:spcAft>
                <a:spcPct val="50000"/>
              </a:spcAft>
              <a:buClr>
                <a:schemeClr val="tx1"/>
              </a:buClr>
              <a:buChar char="-"/>
              <a:defRPr>
                <a:solidFill>
                  <a:schemeClr val="tx1"/>
                </a:solidFill>
                <a:latin typeface="Arial" pitchFamily="34" charset="0"/>
              </a:defRPr>
            </a:lvl4pPr>
            <a:lvl5pPr marL="2057400" indent="-228600" defTabSz="762000">
              <a:lnSpc>
                <a:spcPts val="2400"/>
              </a:lnSpc>
              <a:spcAft>
                <a:spcPct val="50000"/>
              </a:spcAft>
              <a:buClr>
                <a:schemeClr val="bg2"/>
              </a:buClr>
              <a:defRPr>
                <a:solidFill>
                  <a:schemeClr val="tx1"/>
                </a:solidFill>
                <a:latin typeface="Arial" pitchFamily="34" charset="0"/>
              </a:defRPr>
            </a:lvl5pPr>
            <a:lvl6pPr marL="25146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6pPr>
            <a:lvl7pPr marL="29718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7pPr>
            <a:lvl8pPr marL="34290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8pPr>
            <a:lvl9pPr marL="3886200" indent="-228600" defTabSz="762000" eaLnBrk="0" fontAlgn="base" hangingPunct="0">
              <a:lnSpc>
                <a:spcPts val="2400"/>
              </a:lnSpc>
              <a:spcBef>
                <a:spcPct val="0"/>
              </a:spcBef>
              <a:spcAft>
                <a:spcPct val="50000"/>
              </a:spcAft>
              <a:buClr>
                <a:schemeClr val="bg2"/>
              </a:buClr>
              <a:defRPr>
                <a:solidFill>
                  <a:schemeClr val="tx1"/>
                </a:solidFill>
                <a:latin typeface="Arial" pitchFamily="34" charset="0"/>
              </a:defRPr>
            </a:lvl9pPr>
          </a:lstStyle>
          <a:p>
            <a:pPr algn="ctr">
              <a:lnSpc>
                <a:spcPct val="100000"/>
              </a:lnSpc>
              <a:spcBef>
                <a:spcPct val="50000"/>
              </a:spcBef>
              <a:spcAft>
                <a:spcPct val="0"/>
              </a:spcAft>
            </a:pPr>
            <a:r>
              <a:rPr lang="de-DE" altLang="de-DE" sz="1400" b="1" dirty="0"/>
              <a:t>Außenwandecken in Kellergeschossen sind</a:t>
            </a:r>
            <a:br>
              <a:rPr lang="de-DE" altLang="de-DE" sz="1400" b="1" dirty="0"/>
            </a:br>
            <a:r>
              <a:rPr lang="de-DE" altLang="de-DE" sz="1400" b="1" dirty="0"/>
              <a:t>grundsätzlich im Verband auszuführen !</a:t>
            </a:r>
          </a:p>
        </p:txBody>
      </p:sp>
    </p:spTree>
    <p:extLst>
      <p:ext uri="{BB962C8B-B14F-4D97-AF65-F5344CB8AC3E}">
        <p14:creationId xmlns:p14="http://schemas.microsoft.com/office/powerpoint/2010/main" val="46884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Ausführungsrichtlinien – </a:t>
            </a:r>
            <a:r>
              <a:rPr lang="de-DE" altLang="de-DE" sz="2800" dirty="0" err="1">
                <a:solidFill>
                  <a:srgbClr val="009DEC"/>
                </a:solidFill>
              </a:rPr>
              <a:t>Beimauern</a:t>
            </a:r>
            <a:r>
              <a:rPr lang="de-DE" altLang="de-DE" sz="2800" dirty="0">
                <a:solidFill>
                  <a:srgbClr val="009DEC"/>
                </a:solidFill>
              </a:rPr>
              <a:t> nach Norm</a:t>
            </a:r>
          </a:p>
        </p:txBody>
      </p:sp>
      <p:pic>
        <p:nvPicPr>
          <p:cNvPr id="4" name="Picture 4" descr="b_07_16">
            <a:extLst>
              <a:ext uri="{FF2B5EF4-FFF2-40B4-BE49-F238E27FC236}">
                <a16:creationId xmlns:a16="http://schemas.microsoft.com/office/drawing/2014/main" id="{892B5A39-C1F0-4EFC-9120-6016AC3E6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798" y="1628800"/>
            <a:ext cx="3419903" cy="466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a:extLst>
              <a:ext uri="{FF2B5EF4-FFF2-40B4-BE49-F238E27FC236}">
                <a16:creationId xmlns:a16="http://schemas.microsoft.com/office/drawing/2014/main" id="{90285F43-BC38-4F33-9625-620175A70FD3}"/>
              </a:ext>
            </a:extLst>
          </p:cNvPr>
          <p:cNvSpPr/>
          <p:nvPr/>
        </p:nvSpPr>
        <p:spPr>
          <a:xfrm>
            <a:off x="-312712" y="2032464"/>
            <a:ext cx="4608512" cy="1942840"/>
          </a:xfrm>
          <a:prstGeom prst="rect">
            <a:avLst/>
          </a:prstGeom>
        </p:spPr>
        <p:txBody>
          <a:bodyPr wrap="square">
            <a:spAutoFit/>
          </a:bodyPr>
          <a:lstStyle/>
          <a:p>
            <a:pPr lvl="2" eaLnBrk="1" hangingPunct="1">
              <a:spcAft>
                <a:spcPct val="25000"/>
              </a:spcAft>
              <a:buClr>
                <a:srgbClr val="000000"/>
              </a:buClr>
              <a:defRPr/>
            </a:pPr>
            <a:r>
              <a:rPr lang="de-DE" altLang="de-DE" dirty="0" err="1">
                <a:solidFill>
                  <a:srgbClr val="000000"/>
                </a:solidFill>
              </a:rPr>
              <a:t>Beimauern</a:t>
            </a:r>
            <a:r>
              <a:rPr lang="de-DE" altLang="de-DE" dirty="0">
                <a:solidFill>
                  <a:srgbClr val="000000"/>
                </a:solidFill>
              </a:rPr>
              <a:t> wird erforderlich an Wandenden und Fenster- und Türöffnungen.</a:t>
            </a:r>
          </a:p>
          <a:p>
            <a:pPr lvl="2" eaLnBrk="1" hangingPunct="1">
              <a:defRPr/>
            </a:pPr>
            <a:endParaRPr lang="de-DE" altLang="de-DE" dirty="0">
              <a:solidFill>
                <a:srgbClr val="231F20"/>
              </a:solidFill>
            </a:endParaRPr>
          </a:p>
          <a:p>
            <a:pPr lvl="2" eaLnBrk="1" hangingPunct="1">
              <a:defRPr/>
            </a:pPr>
            <a:r>
              <a:rPr lang="de-DE" altLang="de-DE" dirty="0">
                <a:solidFill>
                  <a:srgbClr val="231F20"/>
                </a:solidFill>
              </a:rPr>
              <a:t>Die Aufstandslänge der Steine muss </a:t>
            </a:r>
            <a:br>
              <a:rPr lang="de-DE" altLang="de-DE" dirty="0">
                <a:solidFill>
                  <a:srgbClr val="231F20"/>
                </a:solidFill>
              </a:rPr>
            </a:br>
            <a:r>
              <a:rPr lang="de-DE" altLang="de-DE" dirty="0">
                <a:solidFill>
                  <a:srgbClr val="231F20"/>
                </a:solidFill>
              </a:rPr>
              <a:t>dabei mindestens 115 mm lang sein.</a:t>
            </a:r>
          </a:p>
          <a:p>
            <a:pPr lvl="2" eaLnBrk="1" hangingPunct="1">
              <a:defRPr/>
            </a:pPr>
            <a:endParaRPr lang="de-DE" altLang="de-DE" dirty="0">
              <a:solidFill>
                <a:srgbClr val="231F20"/>
              </a:solidFill>
            </a:endParaRPr>
          </a:p>
          <a:p>
            <a:pPr lvl="2" eaLnBrk="1" hangingPunct="1">
              <a:defRPr/>
            </a:pPr>
            <a:r>
              <a:rPr lang="de-DE" altLang="de-DE" dirty="0">
                <a:solidFill>
                  <a:srgbClr val="231F20"/>
                </a:solidFill>
              </a:rPr>
              <a:t>Die Steine und der Mörtel müssen mindestens die gleiche Festigkeit wie im übrigen Mauerwerk haben.</a:t>
            </a:r>
          </a:p>
        </p:txBody>
      </p:sp>
    </p:spTree>
    <p:extLst>
      <p:ext uri="{BB962C8B-B14F-4D97-AF65-F5344CB8AC3E}">
        <p14:creationId xmlns:p14="http://schemas.microsoft.com/office/powerpoint/2010/main" val="217659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07B6C14F-8BFA-48B2-A44C-1395B3948B1A}"/>
              </a:ext>
            </a:extLst>
          </p:cNvPr>
          <p:cNvSpPr txBox="1"/>
          <p:nvPr/>
        </p:nvSpPr>
        <p:spPr>
          <a:xfrm>
            <a:off x="574998" y="1043731"/>
            <a:ext cx="6385098" cy="4278094"/>
          </a:xfrm>
          <a:prstGeom prst="rect">
            <a:avLst/>
          </a:prstGeom>
          <a:noFill/>
        </p:spPr>
        <p:txBody>
          <a:bodyPr wrap="square" rtlCol="0">
            <a:spAutoFit/>
          </a:bodyPr>
          <a:lstStyle/>
          <a:p>
            <a:pPr marL="342900" indent="-342900">
              <a:buFontTx/>
              <a:buChar char="-"/>
            </a:pPr>
            <a:r>
              <a:rPr lang="de-DE" sz="1600" dirty="0"/>
              <a:t>Technische Grundlagen			</a:t>
            </a:r>
          </a:p>
          <a:p>
            <a:pPr marL="342900" indent="-342900">
              <a:buFontTx/>
              <a:buChar char="-"/>
            </a:pPr>
            <a:endParaRPr lang="de-DE" sz="1600" dirty="0"/>
          </a:p>
          <a:p>
            <a:pPr marL="342900" indent="-342900">
              <a:buFontTx/>
              <a:buChar char="-"/>
            </a:pPr>
            <a:r>
              <a:rPr lang="de-DE" sz="1600" dirty="0"/>
              <a:t>Video (Herstellung und Verarbeitung von Steinen)	</a:t>
            </a:r>
          </a:p>
          <a:p>
            <a:pPr marL="342900" indent="-342900">
              <a:buFontTx/>
              <a:buChar char="-"/>
            </a:pPr>
            <a:endParaRPr lang="de-DE" sz="1600" dirty="0"/>
          </a:p>
          <a:p>
            <a:pPr marL="342900" indent="-342900">
              <a:buFontTx/>
              <a:buChar char="-"/>
            </a:pPr>
            <a:r>
              <a:rPr lang="de-DE" sz="1600" dirty="0"/>
              <a:t>Praxis						</a:t>
            </a:r>
          </a:p>
          <a:p>
            <a:pPr marL="342900" indent="-342900">
              <a:buFontTx/>
              <a:buChar char="-"/>
            </a:pPr>
            <a:endParaRPr lang="de-DE" sz="1600" dirty="0"/>
          </a:p>
          <a:p>
            <a:r>
              <a:rPr lang="de-DE" sz="1600" dirty="0">
                <a:solidFill>
                  <a:srgbClr val="009DEC"/>
                </a:solidFill>
              </a:rPr>
              <a:t>      </a:t>
            </a:r>
            <a:r>
              <a:rPr lang="de-DE" sz="1600" b="1" dirty="0">
                <a:solidFill>
                  <a:srgbClr val="009DEC"/>
                </a:solidFill>
              </a:rPr>
              <a:t>P A U S E </a:t>
            </a:r>
          </a:p>
          <a:p>
            <a:pPr marL="342900" indent="-342900">
              <a:buFontTx/>
              <a:buChar char="-"/>
            </a:pPr>
            <a:endParaRPr lang="de-DE" sz="1600" dirty="0"/>
          </a:p>
          <a:p>
            <a:pPr marL="342900" indent="-342900">
              <a:buFontTx/>
              <a:buChar char="-"/>
            </a:pPr>
            <a:r>
              <a:rPr lang="de-DE" sz="1600" dirty="0"/>
              <a:t>Bauphysik</a:t>
            </a:r>
          </a:p>
          <a:p>
            <a:pPr marL="342900" indent="-342900">
              <a:buFontTx/>
              <a:buChar char="-"/>
            </a:pPr>
            <a:endParaRPr lang="de-DE" sz="1600" dirty="0"/>
          </a:p>
          <a:p>
            <a:pPr marL="342900" indent="-342900">
              <a:buFontTx/>
              <a:buChar char="-"/>
            </a:pPr>
            <a:r>
              <a:rPr lang="de-DE" sz="1600" dirty="0"/>
              <a:t>Arten von Wände</a:t>
            </a:r>
          </a:p>
          <a:p>
            <a:pPr marL="342900" indent="-342900">
              <a:buFontTx/>
              <a:buChar char="-"/>
            </a:pPr>
            <a:endParaRPr lang="de-DE" sz="1600" dirty="0"/>
          </a:p>
          <a:p>
            <a:pPr marL="342900" indent="-342900">
              <a:buFontTx/>
              <a:buChar char="-"/>
            </a:pPr>
            <a:r>
              <a:rPr lang="de-DE" sz="1600" dirty="0"/>
              <a:t>Ausführungsbeispiele</a:t>
            </a:r>
          </a:p>
          <a:p>
            <a:r>
              <a:rPr lang="de-DE" sz="1600" dirty="0"/>
              <a:t>				</a:t>
            </a:r>
          </a:p>
          <a:p>
            <a:pPr marL="342900" indent="-342900">
              <a:buFontTx/>
              <a:buChar char="-"/>
            </a:pPr>
            <a:r>
              <a:rPr lang="de-DE" sz="1600" dirty="0"/>
              <a:t>Fazit						</a:t>
            </a:r>
          </a:p>
          <a:p>
            <a:pPr marL="342900" indent="-342900">
              <a:buFontTx/>
              <a:buChar char="-"/>
            </a:pPr>
            <a:endParaRPr lang="de-DE" sz="1600" dirty="0"/>
          </a:p>
          <a:p>
            <a:pPr marL="342900" indent="-342900">
              <a:buFontTx/>
              <a:buChar char="-"/>
            </a:pPr>
            <a:r>
              <a:rPr lang="de-DE" sz="1600" dirty="0"/>
              <a:t>Q &amp; A						</a:t>
            </a:r>
          </a:p>
        </p:txBody>
      </p:sp>
      <p:sp>
        <p:nvSpPr>
          <p:cNvPr id="13" name="Text Box 5">
            <a:extLst>
              <a:ext uri="{FF2B5EF4-FFF2-40B4-BE49-F238E27FC236}">
                <a16:creationId xmlns:a16="http://schemas.microsoft.com/office/drawing/2014/main" id="{8477375B-690B-406B-8BF5-DA2B6A61C440}"/>
              </a:ext>
            </a:extLst>
          </p:cNvPr>
          <p:cNvSpPr txBox="1">
            <a:spLocks noChangeArrowheads="1"/>
          </p:cNvSpPr>
          <p:nvPr/>
        </p:nvSpPr>
        <p:spPr bwMode="auto">
          <a:xfrm>
            <a:off x="574998" y="344643"/>
            <a:ext cx="705678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FF0000"/>
                </a:solidFill>
              </a:rPr>
              <a:t>Agenda</a:t>
            </a:r>
            <a:r>
              <a:rPr lang="de-DE" altLang="de-DE" sz="2800" dirty="0"/>
              <a:t>  </a:t>
            </a:r>
          </a:p>
        </p:txBody>
      </p:sp>
      <p:pic>
        <p:nvPicPr>
          <p:cNvPr id="4" name="Grafik 3">
            <a:extLst>
              <a:ext uri="{FF2B5EF4-FFF2-40B4-BE49-F238E27FC236}">
                <a16:creationId xmlns:a16="http://schemas.microsoft.com/office/drawing/2014/main" id="{0A3A8827-01F7-4D5A-9814-72ACFF56FC91}"/>
              </a:ext>
            </a:extLst>
          </p:cNvPr>
          <p:cNvPicPr>
            <a:picLocks noChangeAspect="1"/>
          </p:cNvPicPr>
          <p:nvPr/>
        </p:nvPicPr>
        <p:blipFill>
          <a:blip r:embed="rId3"/>
          <a:stretch>
            <a:fillRect/>
          </a:stretch>
        </p:blipFill>
        <p:spPr>
          <a:xfrm>
            <a:off x="8904312" y="344643"/>
            <a:ext cx="2817165" cy="1680603"/>
          </a:xfrm>
          <a:prstGeom prst="rect">
            <a:avLst/>
          </a:prstGeom>
        </p:spPr>
      </p:pic>
      <p:pic>
        <p:nvPicPr>
          <p:cNvPr id="8" name="Grafik 7">
            <a:extLst>
              <a:ext uri="{FF2B5EF4-FFF2-40B4-BE49-F238E27FC236}">
                <a16:creationId xmlns:a16="http://schemas.microsoft.com/office/drawing/2014/main" id="{DF6ABC59-5321-4C80-954E-3B5FEE4F803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31782" y="2492896"/>
            <a:ext cx="2325974" cy="1342281"/>
          </a:xfrm>
          <a:prstGeom prst="rect">
            <a:avLst/>
          </a:prstGeom>
        </p:spPr>
      </p:pic>
      <p:pic>
        <p:nvPicPr>
          <p:cNvPr id="16" name="Grafik 15">
            <a:extLst>
              <a:ext uri="{FF2B5EF4-FFF2-40B4-BE49-F238E27FC236}">
                <a16:creationId xmlns:a16="http://schemas.microsoft.com/office/drawing/2014/main" id="{A9E47C1C-CFFE-47C0-81AC-E6ED9BE1ACE6}"/>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192344" y="4077072"/>
            <a:ext cx="2334200" cy="1750650"/>
          </a:xfrm>
          <a:prstGeom prst="rect">
            <a:avLst/>
          </a:prstGeom>
        </p:spPr>
      </p:pic>
    </p:spTree>
    <p:extLst>
      <p:ext uri="{BB962C8B-B14F-4D97-AF65-F5344CB8AC3E}">
        <p14:creationId xmlns:p14="http://schemas.microsoft.com/office/powerpoint/2010/main" val="19938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Ausführungshilfen - Arbeitsgeräte</a:t>
            </a:r>
          </a:p>
        </p:txBody>
      </p:sp>
      <p:pic>
        <p:nvPicPr>
          <p:cNvPr id="6" name="Grafik 5">
            <a:extLst>
              <a:ext uri="{FF2B5EF4-FFF2-40B4-BE49-F238E27FC236}">
                <a16:creationId xmlns:a16="http://schemas.microsoft.com/office/drawing/2014/main" id="{5A8B955D-4761-4F05-A06A-857D67025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2463" y="652812"/>
            <a:ext cx="2135797" cy="3676933"/>
          </a:xfrm>
          <a:prstGeom prst="rect">
            <a:avLst/>
          </a:prstGeom>
        </p:spPr>
      </p:pic>
      <p:pic>
        <p:nvPicPr>
          <p:cNvPr id="7" name="Grafik 6">
            <a:extLst>
              <a:ext uri="{FF2B5EF4-FFF2-40B4-BE49-F238E27FC236}">
                <a16:creationId xmlns:a16="http://schemas.microsoft.com/office/drawing/2014/main" id="{885614A8-4A5A-420E-B354-0EE8334A6367}"/>
              </a:ext>
            </a:extLst>
          </p:cNvPr>
          <p:cNvPicPr>
            <a:picLocks noChangeAspect="1"/>
          </p:cNvPicPr>
          <p:nvPr/>
        </p:nvPicPr>
        <p:blipFill>
          <a:blip r:embed="rId4"/>
          <a:stretch>
            <a:fillRect/>
          </a:stretch>
        </p:blipFill>
        <p:spPr>
          <a:xfrm>
            <a:off x="9912424" y="2995085"/>
            <a:ext cx="2017367" cy="1334660"/>
          </a:xfrm>
          <a:prstGeom prst="rect">
            <a:avLst/>
          </a:prstGeom>
        </p:spPr>
      </p:pic>
      <p:sp>
        <p:nvSpPr>
          <p:cNvPr id="8" name="Textfeld 7">
            <a:extLst>
              <a:ext uri="{FF2B5EF4-FFF2-40B4-BE49-F238E27FC236}">
                <a16:creationId xmlns:a16="http://schemas.microsoft.com/office/drawing/2014/main" id="{5888C3D5-E375-4D7F-B69A-0E114CBC5CD9}"/>
              </a:ext>
            </a:extLst>
          </p:cNvPr>
          <p:cNvSpPr txBox="1"/>
          <p:nvPr/>
        </p:nvSpPr>
        <p:spPr>
          <a:xfrm>
            <a:off x="10510930" y="2669138"/>
            <a:ext cx="1296144" cy="292388"/>
          </a:xfrm>
          <a:prstGeom prst="rect">
            <a:avLst/>
          </a:prstGeom>
          <a:noFill/>
        </p:spPr>
        <p:txBody>
          <a:bodyPr wrap="square" rtlCol="0">
            <a:spAutoFit/>
          </a:bodyPr>
          <a:lstStyle/>
          <a:p>
            <a:r>
              <a:rPr lang="de-DE" dirty="0"/>
              <a:t>Klebekelle</a:t>
            </a:r>
          </a:p>
        </p:txBody>
      </p:sp>
      <p:pic>
        <p:nvPicPr>
          <p:cNvPr id="9" name="Grafik 8">
            <a:extLst>
              <a:ext uri="{FF2B5EF4-FFF2-40B4-BE49-F238E27FC236}">
                <a16:creationId xmlns:a16="http://schemas.microsoft.com/office/drawing/2014/main" id="{5832D07A-EAEB-45AB-8196-3FA56DCD0B2B}"/>
              </a:ext>
            </a:extLst>
          </p:cNvPr>
          <p:cNvPicPr>
            <a:picLocks noChangeAspect="1"/>
          </p:cNvPicPr>
          <p:nvPr/>
        </p:nvPicPr>
        <p:blipFill>
          <a:blip r:embed="rId5"/>
          <a:stretch>
            <a:fillRect/>
          </a:stretch>
        </p:blipFill>
        <p:spPr>
          <a:xfrm>
            <a:off x="9328260" y="5086076"/>
            <a:ext cx="2886687" cy="1806976"/>
          </a:xfrm>
          <a:prstGeom prst="rect">
            <a:avLst/>
          </a:prstGeom>
        </p:spPr>
      </p:pic>
      <p:sp>
        <p:nvSpPr>
          <p:cNvPr id="10" name="Textfeld 9">
            <a:extLst>
              <a:ext uri="{FF2B5EF4-FFF2-40B4-BE49-F238E27FC236}">
                <a16:creationId xmlns:a16="http://schemas.microsoft.com/office/drawing/2014/main" id="{60E122FC-45A4-4B95-81EC-A558035EE66C}"/>
              </a:ext>
            </a:extLst>
          </p:cNvPr>
          <p:cNvSpPr txBox="1"/>
          <p:nvPr/>
        </p:nvSpPr>
        <p:spPr>
          <a:xfrm>
            <a:off x="11003456" y="4534082"/>
            <a:ext cx="803618" cy="292388"/>
          </a:xfrm>
          <a:prstGeom prst="rect">
            <a:avLst/>
          </a:prstGeom>
          <a:noFill/>
        </p:spPr>
        <p:txBody>
          <a:bodyPr wrap="none" rtlCol="0">
            <a:spAutoFit/>
          </a:bodyPr>
          <a:lstStyle/>
          <a:p>
            <a:r>
              <a:rPr lang="de-DE" dirty="0"/>
              <a:t>Griffhilfe</a:t>
            </a:r>
          </a:p>
        </p:txBody>
      </p:sp>
      <p:sp>
        <p:nvSpPr>
          <p:cNvPr id="11" name="Textfeld 10">
            <a:extLst>
              <a:ext uri="{FF2B5EF4-FFF2-40B4-BE49-F238E27FC236}">
                <a16:creationId xmlns:a16="http://schemas.microsoft.com/office/drawing/2014/main" id="{5BFED472-F194-4EA7-8933-769B84069115}"/>
              </a:ext>
            </a:extLst>
          </p:cNvPr>
          <p:cNvSpPr txBox="1"/>
          <p:nvPr/>
        </p:nvSpPr>
        <p:spPr>
          <a:xfrm>
            <a:off x="695400" y="4725144"/>
            <a:ext cx="184731" cy="492443"/>
          </a:xfrm>
          <a:prstGeom prst="rect">
            <a:avLst/>
          </a:prstGeom>
          <a:noFill/>
        </p:spPr>
        <p:txBody>
          <a:bodyPr wrap="none" rtlCol="0">
            <a:spAutoFit/>
          </a:bodyPr>
          <a:lstStyle/>
          <a:p>
            <a:endParaRPr lang="de-DE" dirty="0"/>
          </a:p>
          <a:p>
            <a:endParaRPr lang="de-DE" dirty="0"/>
          </a:p>
        </p:txBody>
      </p:sp>
      <p:sp>
        <p:nvSpPr>
          <p:cNvPr id="12" name="Textfeld 11">
            <a:extLst>
              <a:ext uri="{FF2B5EF4-FFF2-40B4-BE49-F238E27FC236}">
                <a16:creationId xmlns:a16="http://schemas.microsoft.com/office/drawing/2014/main" id="{1D180908-84E4-4836-A5C1-7F15E68FB007}"/>
              </a:ext>
            </a:extLst>
          </p:cNvPr>
          <p:cNvSpPr txBox="1"/>
          <p:nvPr/>
        </p:nvSpPr>
        <p:spPr>
          <a:xfrm>
            <a:off x="9645071" y="599949"/>
            <a:ext cx="1792478" cy="292388"/>
          </a:xfrm>
          <a:prstGeom prst="rect">
            <a:avLst/>
          </a:prstGeom>
          <a:noFill/>
        </p:spPr>
        <p:txBody>
          <a:bodyPr wrap="none" rtlCol="0">
            <a:spAutoFit/>
          </a:bodyPr>
          <a:lstStyle/>
          <a:p>
            <a:r>
              <a:rPr lang="de-DE" dirty="0"/>
              <a:t>Rolltreppe und Zange</a:t>
            </a:r>
          </a:p>
        </p:txBody>
      </p:sp>
      <p:pic>
        <p:nvPicPr>
          <p:cNvPr id="4" name="Grafik 3">
            <a:extLst>
              <a:ext uri="{FF2B5EF4-FFF2-40B4-BE49-F238E27FC236}">
                <a16:creationId xmlns:a16="http://schemas.microsoft.com/office/drawing/2014/main" id="{4C3C510F-E289-4113-9643-6109C0EFA987}"/>
              </a:ext>
            </a:extLst>
          </p:cNvPr>
          <p:cNvPicPr>
            <a:picLocks noChangeAspect="1"/>
          </p:cNvPicPr>
          <p:nvPr/>
        </p:nvPicPr>
        <p:blipFill>
          <a:blip r:embed="rId6"/>
          <a:stretch>
            <a:fillRect/>
          </a:stretch>
        </p:blipFill>
        <p:spPr>
          <a:xfrm>
            <a:off x="25679" y="1640413"/>
            <a:ext cx="7012714" cy="5259535"/>
          </a:xfrm>
          <a:prstGeom prst="rect">
            <a:avLst/>
          </a:prstGeom>
        </p:spPr>
      </p:pic>
    </p:spTree>
    <p:extLst>
      <p:ext uri="{BB962C8B-B14F-4D97-AF65-F5344CB8AC3E}">
        <p14:creationId xmlns:p14="http://schemas.microsoft.com/office/powerpoint/2010/main" val="419232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Überdecken von Öffnungen </a:t>
            </a:r>
          </a:p>
        </p:txBody>
      </p:sp>
      <p:sp>
        <p:nvSpPr>
          <p:cNvPr id="11" name="Textfeld 10">
            <a:extLst>
              <a:ext uri="{FF2B5EF4-FFF2-40B4-BE49-F238E27FC236}">
                <a16:creationId xmlns:a16="http://schemas.microsoft.com/office/drawing/2014/main" id="{5BFED472-F194-4EA7-8933-769B84069115}"/>
              </a:ext>
            </a:extLst>
          </p:cNvPr>
          <p:cNvSpPr txBox="1"/>
          <p:nvPr/>
        </p:nvSpPr>
        <p:spPr>
          <a:xfrm>
            <a:off x="695400" y="4725144"/>
            <a:ext cx="184731" cy="492443"/>
          </a:xfrm>
          <a:prstGeom prst="rect">
            <a:avLst/>
          </a:prstGeom>
          <a:noFill/>
        </p:spPr>
        <p:txBody>
          <a:bodyPr wrap="none" rtlCol="0">
            <a:spAutoFit/>
          </a:bodyPr>
          <a:lstStyle/>
          <a:p>
            <a:endParaRPr lang="de-DE" dirty="0"/>
          </a:p>
          <a:p>
            <a:endParaRPr lang="de-DE" dirty="0"/>
          </a:p>
        </p:txBody>
      </p:sp>
      <p:pic>
        <p:nvPicPr>
          <p:cNvPr id="13" name="Grafik 12">
            <a:extLst>
              <a:ext uri="{FF2B5EF4-FFF2-40B4-BE49-F238E27FC236}">
                <a16:creationId xmlns:a16="http://schemas.microsoft.com/office/drawing/2014/main" id="{7D0DEE5E-5A12-4776-A66C-3B5CD2D6AE57}"/>
              </a:ext>
            </a:extLst>
          </p:cNvPr>
          <p:cNvPicPr>
            <a:picLocks noChangeAspect="1"/>
          </p:cNvPicPr>
          <p:nvPr/>
        </p:nvPicPr>
        <p:blipFill>
          <a:blip r:embed="rId3"/>
          <a:stretch>
            <a:fillRect/>
          </a:stretch>
        </p:blipFill>
        <p:spPr>
          <a:xfrm>
            <a:off x="604248" y="2046232"/>
            <a:ext cx="4686971" cy="2925133"/>
          </a:xfrm>
          <a:prstGeom prst="rect">
            <a:avLst/>
          </a:prstGeom>
        </p:spPr>
      </p:pic>
      <p:pic>
        <p:nvPicPr>
          <p:cNvPr id="15" name="Grafik 14">
            <a:extLst>
              <a:ext uri="{FF2B5EF4-FFF2-40B4-BE49-F238E27FC236}">
                <a16:creationId xmlns:a16="http://schemas.microsoft.com/office/drawing/2014/main" id="{C9A9EB5E-51E1-47DE-A5E1-DA0C4F2CFC84}"/>
              </a:ext>
            </a:extLst>
          </p:cNvPr>
          <p:cNvPicPr>
            <a:picLocks noChangeAspect="1"/>
          </p:cNvPicPr>
          <p:nvPr/>
        </p:nvPicPr>
        <p:blipFill>
          <a:blip r:embed="rId4"/>
          <a:stretch>
            <a:fillRect/>
          </a:stretch>
        </p:blipFill>
        <p:spPr>
          <a:xfrm>
            <a:off x="6321659" y="630603"/>
            <a:ext cx="5875068" cy="6227397"/>
          </a:xfrm>
          <a:prstGeom prst="rect">
            <a:avLst/>
          </a:prstGeom>
        </p:spPr>
      </p:pic>
    </p:spTree>
    <p:extLst>
      <p:ext uri="{BB962C8B-B14F-4D97-AF65-F5344CB8AC3E}">
        <p14:creationId xmlns:p14="http://schemas.microsoft.com/office/powerpoint/2010/main" val="3547171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Überdecken von Öffnungen </a:t>
            </a:r>
          </a:p>
        </p:txBody>
      </p:sp>
      <p:sp>
        <p:nvSpPr>
          <p:cNvPr id="11" name="Textfeld 10">
            <a:extLst>
              <a:ext uri="{FF2B5EF4-FFF2-40B4-BE49-F238E27FC236}">
                <a16:creationId xmlns:a16="http://schemas.microsoft.com/office/drawing/2014/main" id="{5BFED472-F194-4EA7-8933-769B84069115}"/>
              </a:ext>
            </a:extLst>
          </p:cNvPr>
          <p:cNvSpPr txBox="1"/>
          <p:nvPr/>
        </p:nvSpPr>
        <p:spPr>
          <a:xfrm>
            <a:off x="695400" y="4725144"/>
            <a:ext cx="184731" cy="492443"/>
          </a:xfrm>
          <a:prstGeom prst="rect">
            <a:avLst/>
          </a:prstGeom>
          <a:noFill/>
        </p:spPr>
        <p:txBody>
          <a:bodyPr wrap="none" rtlCol="0">
            <a:spAutoFit/>
          </a:bodyPr>
          <a:lstStyle/>
          <a:p>
            <a:endParaRPr lang="de-DE" dirty="0"/>
          </a:p>
          <a:p>
            <a:endParaRPr lang="de-DE" dirty="0"/>
          </a:p>
        </p:txBody>
      </p:sp>
      <p:pic>
        <p:nvPicPr>
          <p:cNvPr id="2" name="Grafik 1">
            <a:extLst>
              <a:ext uri="{FF2B5EF4-FFF2-40B4-BE49-F238E27FC236}">
                <a16:creationId xmlns:a16="http://schemas.microsoft.com/office/drawing/2014/main" id="{E1B32B59-780A-40C4-9DCB-77A7850A04DB}"/>
              </a:ext>
            </a:extLst>
          </p:cNvPr>
          <p:cNvPicPr>
            <a:picLocks noChangeAspect="1"/>
          </p:cNvPicPr>
          <p:nvPr/>
        </p:nvPicPr>
        <p:blipFill>
          <a:blip r:embed="rId3"/>
          <a:stretch>
            <a:fillRect/>
          </a:stretch>
        </p:blipFill>
        <p:spPr>
          <a:xfrm>
            <a:off x="4943872" y="2093132"/>
            <a:ext cx="3429297" cy="3063505"/>
          </a:xfrm>
          <a:prstGeom prst="rect">
            <a:avLst/>
          </a:prstGeom>
        </p:spPr>
      </p:pic>
      <p:pic>
        <p:nvPicPr>
          <p:cNvPr id="5" name="Grafik 4">
            <a:extLst>
              <a:ext uri="{FF2B5EF4-FFF2-40B4-BE49-F238E27FC236}">
                <a16:creationId xmlns:a16="http://schemas.microsoft.com/office/drawing/2014/main" id="{D318BA5E-6141-4B4E-B18C-AEAF13BD4684}"/>
              </a:ext>
            </a:extLst>
          </p:cNvPr>
          <p:cNvPicPr>
            <a:picLocks noChangeAspect="1"/>
          </p:cNvPicPr>
          <p:nvPr/>
        </p:nvPicPr>
        <p:blipFill>
          <a:blip r:embed="rId4"/>
          <a:stretch>
            <a:fillRect/>
          </a:stretch>
        </p:blipFill>
        <p:spPr>
          <a:xfrm>
            <a:off x="707196" y="2482322"/>
            <a:ext cx="2913984" cy="2285127"/>
          </a:xfrm>
          <a:prstGeom prst="rect">
            <a:avLst/>
          </a:prstGeom>
        </p:spPr>
      </p:pic>
      <p:cxnSp>
        <p:nvCxnSpPr>
          <p:cNvPr id="6" name="Gerade Verbindung mit Pfeil 5">
            <a:extLst>
              <a:ext uri="{FF2B5EF4-FFF2-40B4-BE49-F238E27FC236}">
                <a16:creationId xmlns:a16="http://schemas.microsoft.com/office/drawing/2014/main" id="{23C3F2D7-3AC2-44A5-8154-F3458F8A0D7C}"/>
              </a:ext>
            </a:extLst>
          </p:cNvPr>
          <p:cNvCxnSpPr/>
          <p:nvPr/>
        </p:nvCxnSpPr>
        <p:spPr>
          <a:xfrm flipH="1">
            <a:off x="7032104" y="3140968"/>
            <a:ext cx="2304256" cy="720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454BC9A1-135C-45C3-A030-4946562500B0}"/>
              </a:ext>
            </a:extLst>
          </p:cNvPr>
          <p:cNvSpPr txBox="1"/>
          <p:nvPr/>
        </p:nvSpPr>
        <p:spPr>
          <a:xfrm>
            <a:off x="9480376" y="2956302"/>
            <a:ext cx="582211" cy="369332"/>
          </a:xfrm>
          <a:prstGeom prst="rect">
            <a:avLst/>
          </a:prstGeom>
          <a:noFill/>
        </p:spPr>
        <p:txBody>
          <a:bodyPr wrap="none" rtlCol="0">
            <a:spAutoFit/>
          </a:bodyPr>
          <a:lstStyle/>
          <a:p>
            <a:r>
              <a:rPr lang="de-DE" sz="1800" dirty="0"/>
              <a:t>Zug</a:t>
            </a:r>
          </a:p>
        </p:txBody>
      </p:sp>
      <p:cxnSp>
        <p:nvCxnSpPr>
          <p:cNvPr id="12" name="Gerade Verbindung mit Pfeil 11">
            <a:extLst>
              <a:ext uri="{FF2B5EF4-FFF2-40B4-BE49-F238E27FC236}">
                <a16:creationId xmlns:a16="http://schemas.microsoft.com/office/drawing/2014/main" id="{68D4565B-6D54-42A6-B450-F9D95AE9E5B9}"/>
              </a:ext>
            </a:extLst>
          </p:cNvPr>
          <p:cNvCxnSpPr/>
          <p:nvPr/>
        </p:nvCxnSpPr>
        <p:spPr>
          <a:xfrm flipH="1">
            <a:off x="7320136" y="1268760"/>
            <a:ext cx="1152128" cy="1080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5A8637C3-719A-4BD8-9B2A-EAFCD5D0CC5F}"/>
              </a:ext>
            </a:extLst>
          </p:cNvPr>
          <p:cNvSpPr txBox="1"/>
          <p:nvPr/>
        </p:nvSpPr>
        <p:spPr>
          <a:xfrm>
            <a:off x="8472264" y="1081241"/>
            <a:ext cx="720069" cy="338554"/>
          </a:xfrm>
          <a:prstGeom prst="rect">
            <a:avLst/>
          </a:prstGeom>
          <a:noFill/>
        </p:spPr>
        <p:txBody>
          <a:bodyPr wrap="none" rtlCol="0">
            <a:spAutoFit/>
          </a:bodyPr>
          <a:lstStyle/>
          <a:p>
            <a:r>
              <a:rPr lang="de-DE" sz="1600" dirty="0"/>
              <a:t>Druck</a:t>
            </a:r>
          </a:p>
        </p:txBody>
      </p:sp>
    </p:spTree>
    <p:extLst>
      <p:ext uri="{BB962C8B-B14F-4D97-AF65-F5344CB8AC3E}">
        <p14:creationId xmlns:p14="http://schemas.microsoft.com/office/powerpoint/2010/main" val="37277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Überdecken von Öffnungen </a:t>
            </a:r>
          </a:p>
        </p:txBody>
      </p:sp>
      <p:sp>
        <p:nvSpPr>
          <p:cNvPr id="11" name="Textfeld 10">
            <a:extLst>
              <a:ext uri="{FF2B5EF4-FFF2-40B4-BE49-F238E27FC236}">
                <a16:creationId xmlns:a16="http://schemas.microsoft.com/office/drawing/2014/main" id="{5BFED472-F194-4EA7-8933-769B84069115}"/>
              </a:ext>
            </a:extLst>
          </p:cNvPr>
          <p:cNvSpPr txBox="1"/>
          <p:nvPr/>
        </p:nvSpPr>
        <p:spPr>
          <a:xfrm>
            <a:off x="695400" y="4725144"/>
            <a:ext cx="184731" cy="492443"/>
          </a:xfrm>
          <a:prstGeom prst="rect">
            <a:avLst/>
          </a:prstGeom>
          <a:noFill/>
        </p:spPr>
        <p:txBody>
          <a:bodyPr wrap="none" rtlCol="0">
            <a:spAutoFit/>
          </a:bodyPr>
          <a:lstStyle/>
          <a:p>
            <a:endParaRPr lang="de-DE" dirty="0"/>
          </a:p>
          <a:p>
            <a:endParaRPr lang="de-DE" dirty="0"/>
          </a:p>
        </p:txBody>
      </p:sp>
      <p:pic>
        <p:nvPicPr>
          <p:cNvPr id="4" name="Picture 2" descr="C:\Users\Besitzer\Pictures\Flachsturz-Verarbeitung.png">
            <a:extLst>
              <a:ext uri="{FF2B5EF4-FFF2-40B4-BE49-F238E27FC236}">
                <a16:creationId xmlns:a16="http://schemas.microsoft.com/office/drawing/2014/main" id="{DEB4259B-A5DF-49EB-A221-311356849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4665"/>
          <a:stretch>
            <a:fillRect/>
          </a:stretch>
        </p:blipFill>
        <p:spPr bwMode="auto">
          <a:xfrm>
            <a:off x="574998" y="1767448"/>
            <a:ext cx="5634155" cy="168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Besitzer\Pictures\Flachsturz-Verarbeitung.png">
            <a:extLst>
              <a:ext uri="{FF2B5EF4-FFF2-40B4-BE49-F238E27FC236}">
                <a16:creationId xmlns:a16="http://schemas.microsoft.com/office/drawing/2014/main" id="{0705D17C-F775-481A-AC96-99E462104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7395"/>
          <a:stretch>
            <a:fillRect/>
          </a:stretch>
        </p:blipFill>
        <p:spPr bwMode="auto">
          <a:xfrm>
            <a:off x="432184" y="3634872"/>
            <a:ext cx="5634155" cy="32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566131E1-C156-45BF-9F53-A7685E315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040" y="1988840"/>
            <a:ext cx="4283275" cy="309634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11">
            <a:extLst>
              <a:ext uri="{FF2B5EF4-FFF2-40B4-BE49-F238E27FC236}">
                <a16:creationId xmlns:a16="http://schemas.microsoft.com/office/drawing/2014/main" id="{FEE945CE-9770-4754-AC18-5AB4F4AACD0B}"/>
              </a:ext>
            </a:extLst>
          </p:cNvPr>
          <p:cNvSpPr>
            <a:spLocks noChangeArrowheads="1"/>
          </p:cNvSpPr>
          <p:nvPr/>
        </p:nvSpPr>
        <p:spPr bwMode="auto">
          <a:xfrm>
            <a:off x="1452685" y="4755922"/>
            <a:ext cx="4104456" cy="923330"/>
          </a:xfrm>
          <a:prstGeom prst="rect">
            <a:avLst/>
          </a:prstGeom>
          <a:solidFill>
            <a:srgbClr val="004E8A"/>
          </a:solidFill>
          <a:ln>
            <a:noFill/>
          </a:ln>
        </p:spPr>
        <p:txBody>
          <a:bodyPr wrap="square">
            <a:spAutoFit/>
          </a:bodyPr>
          <a:lstStyle>
            <a:lvl1pPr defTabSz="762000" eaLnBrk="0" hangingPunct="0">
              <a:defRPr sz="2000">
                <a:solidFill>
                  <a:schemeClr val="tx1"/>
                </a:solidFill>
                <a:latin typeface="Arial" charset="0"/>
                <a:cs typeface="Arial" charset="0"/>
              </a:defRPr>
            </a:lvl1pPr>
            <a:lvl2pPr marL="742950" indent="-285750" defTabSz="762000" eaLnBrk="0" hangingPunct="0">
              <a:defRPr sz="2000">
                <a:solidFill>
                  <a:schemeClr val="tx1"/>
                </a:solidFill>
                <a:latin typeface="Arial" charset="0"/>
                <a:cs typeface="Arial" charset="0"/>
              </a:defRPr>
            </a:lvl2pPr>
            <a:lvl3pPr marL="1143000" indent="-228600" defTabSz="762000" eaLnBrk="0" hangingPunct="0">
              <a:defRPr sz="2000">
                <a:solidFill>
                  <a:schemeClr val="tx1"/>
                </a:solidFill>
                <a:latin typeface="Arial" charset="0"/>
                <a:cs typeface="Arial" charset="0"/>
              </a:defRPr>
            </a:lvl3pPr>
            <a:lvl4pPr marL="1600200" indent="-228600" defTabSz="762000" eaLnBrk="0" hangingPunct="0">
              <a:defRPr sz="2000">
                <a:solidFill>
                  <a:schemeClr val="tx1"/>
                </a:solidFill>
                <a:latin typeface="Arial" charset="0"/>
                <a:cs typeface="Arial" charset="0"/>
              </a:defRPr>
            </a:lvl4pPr>
            <a:lvl5pPr marL="2057400" indent="-228600" defTabSz="762000" eaLnBrk="0" hangingPunct="0">
              <a:defRPr sz="2000">
                <a:solidFill>
                  <a:schemeClr val="tx1"/>
                </a:solidFill>
                <a:latin typeface="Arial" charset="0"/>
                <a:cs typeface="Arial" charset="0"/>
              </a:defRPr>
            </a:lvl5pPr>
            <a:lvl6pPr marL="2514600" indent="-228600" defTabSz="762000" eaLnBrk="0" fontAlgn="base" hangingPunct="0">
              <a:spcBef>
                <a:spcPct val="0"/>
              </a:spcBef>
              <a:spcAft>
                <a:spcPct val="0"/>
              </a:spcAft>
              <a:defRPr sz="2000">
                <a:solidFill>
                  <a:schemeClr val="tx1"/>
                </a:solidFill>
                <a:latin typeface="Arial" charset="0"/>
                <a:cs typeface="Arial" charset="0"/>
              </a:defRPr>
            </a:lvl6pPr>
            <a:lvl7pPr marL="2971800" indent="-228600" defTabSz="762000" eaLnBrk="0" fontAlgn="base" hangingPunct="0">
              <a:spcBef>
                <a:spcPct val="0"/>
              </a:spcBef>
              <a:spcAft>
                <a:spcPct val="0"/>
              </a:spcAft>
              <a:defRPr sz="2000">
                <a:solidFill>
                  <a:schemeClr val="tx1"/>
                </a:solidFill>
                <a:latin typeface="Arial" charset="0"/>
                <a:cs typeface="Arial" charset="0"/>
              </a:defRPr>
            </a:lvl7pPr>
            <a:lvl8pPr marL="3429000" indent="-228600" defTabSz="762000" eaLnBrk="0" fontAlgn="base" hangingPunct="0">
              <a:spcBef>
                <a:spcPct val="0"/>
              </a:spcBef>
              <a:spcAft>
                <a:spcPct val="0"/>
              </a:spcAft>
              <a:defRPr sz="2000">
                <a:solidFill>
                  <a:schemeClr val="tx1"/>
                </a:solidFill>
                <a:latin typeface="Arial" charset="0"/>
                <a:cs typeface="Arial" charset="0"/>
              </a:defRPr>
            </a:lvl8pPr>
            <a:lvl9pPr marL="3886200" indent="-228600" defTabSz="762000" eaLnBrk="0" fontAlgn="base" hangingPunct="0">
              <a:spcBef>
                <a:spcPct val="0"/>
              </a:spcBef>
              <a:spcAft>
                <a:spcPct val="0"/>
              </a:spcAft>
              <a:defRPr sz="2000">
                <a:solidFill>
                  <a:schemeClr val="tx1"/>
                </a:solidFill>
                <a:latin typeface="Arial" charset="0"/>
                <a:cs typeface="Arial" charset="0"/>
              </a:defRPr>
            </a:lvl9pPr>
          </a:lstStyle>
          <a:p>
            <a:pPr eaLnBrk="1" hangingPunct="1">
              <a:spcBef>
                <a:spcPct val="50000"/>
              </a:spcBef>
            </a:pPr>
            <a:r>
              <a:rPr lang="de-DE" altLang="de-DE" sz="1800" b="1" dirty="0">
                <a:solidFill>
                  <a:schemeClr val="bg1"/>
                </a:solidFill>
              </a:rPr>
              <a:t>Die Stoßfugen in der Sturzüber-mauerung sind stets mit Dünnbett- oder Normalmörtel  zu vermörteln. </a:t>
            </a:r>
          </a:p>
        </p:txBody>
      </p:sp>
    </p:spTree>
    <p:extLst>
      <p:ext uri="{BB962C8B-B14F-4D97-AF65-F5344CB8AC3E}">
        <p14:creationId xmlns:p14="http://schemas.microsoft.com/office/powerpoint/2010/main" val="214562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61032"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Fragen zur Praxis</a:t>
            </a:r>
          </a:p>
        </p:txBody>
      </p:sp>
      <p:sp>
        <p:nvSpPr>
          <p:cNvPr id="4" name="Textfeld 3">
            <a:extLst>
              <a:ext uri="{FF2B5EF4-FFF2-40B4-BE49-F238E27FC236}">
                <a16:creationId xmlns:a16="http://schemas.microsoft.com/office/drawing/2014/main" id="{84409BF2-D47A-4AAE-B7D3-35998AF9E1FC}"/>
              </a:ext>
            </a:extLst>
          </p:cNvPr>
          <p:cNvSpPr txBox="1"/>
          <p:nvPr/>
        </p:nvSpPr>
        <p:spPr>
          <a:xfrm>
            <a:off x="561032" y="1120575"/>
            <a:ext cx="10875798" cy="369332"/>
          </a:xfrm>
          <a:prstGeom prst="rect">
            <a:avLst/>
          </a:prstGeom>
          <a:noFill/>
        </p:spPr>
        <p:txBody>
          <a:bodyPr wrap="none" rtlCol="0">
            <a:spAutoFit/>
          </a:bodyPr>
          <a:lstStyle/>
          <a:p>
            <a:r>
              <a:rPr lang="de-DE" sz="1800" dirty="0"/>
              <a:t>1. Welche maximal zulässig Stoßfugenbreite ist zulässig, ohne das eine </a:t>
            </a:r>
            <a:r>
              <a:rPr lang="de-DE" sz="1800" dirty="0" err="1"/>
              <a:t>Vermörtelung</a:t>
            </a:r>
            <a:r>
              <a:rPr lang="de-DE" sz="1800" dirty="0"/>
              <a:t> stattfinden muss? </a:t>
            </a:r>
          </a:p>
        </p:txBody>
      </p:sp>
      <p:sp>
        <p:nvSpPr>
          <p:cNvPr id="14" name="Textfeld 13">
            <a:extLst>
              <a:ext uri="{FF2B5EF4-FFF2-40B4-BE49-F238E27FC236}">
                <a16:creationId xmlns:a16="http://schemas.microsoft.com/office/drawing/2014/main" id="{893EA034-D99E-4F63-912D-46D4940B3D0A}"/>
              </a:ext>
            </a:extLst>
          </p:cNvPr>
          <p:cNvSpPr txBox="1"/>
          <p:nvPr/>
        </p:nvSpPr>
        <p:spPr>
          <a:xfrm>
            <a:off x="557185" y="1489907"/>
            <a:ext cx="11210761" cy="338554"/>
          </a:xfrm>
          <a:prstGeom prst="rect">
            <a:avLst/>
          </a:prstGeom>
          <a:noFill/>
        </p:spPr>
        <p:txBody>
          <a:bodyPr wrap="square" rtlCol="0">
            <a:spAutoFit/>
          </a:bodyPr>
          <a:lstStyle/>
          <a:p>
            <a:r>
              <a:rPr lang="de-DE" sz="1600" dirty="0"/>
              <a:t>Maximal 5 mm – Lagerfugen müssen vollflächig sein!</a:t>
            </a:r>
          </a:p>
        </p:txBody>
      </p:sp>
      <p:sp>
        <p:nvSpPr>
          <p:cNvPr id="15" name="Textfeld 14">
            <a:extLst>
              <a:ext uri="{FF2B5EF4-FFF2-40B4-BE49-F238E27FC236}">
                <a16:creationId xmlns:a16="http://schemas.microsoft.com/office/drawing/2014/main" id="{F49CD71D-F089-4F6B-A343-35F8FEE59D81}"/>
              </a:ext>
            </a:extLst>
          </p:cNvPr>
          <p:cNvSpPr txBox="1"/>
          <p:nvPr/>
        </p:nvSpPr>
        <p:spPr>
          <a:xfrm>
            <a:off x="564735" y="1963583"/>
            <a:ext cx="8580234" cy="369332"/>
          </a:xfrm>
          <a:prstGeom prst="rect">
            <a:avLst/>
          </a:prstGeom>
          <a:noFill/>
        </p:spPr>
        <p:txBody>
          <a:bodyPr wrap="none" rtlCol="0">
            <a:spAutoFit/>
          </a:bodyPr>
          <a:lstStyle/>
          <a:p>
            <a:r>
              <a:rPr lang="de-DE" sz="1800" dirty="0"/>
              <a:t>2. Welches Überbindemaß gilt beim Mauern? Begründen Sie Ihre Entscheidung. </a:t>
            </a:r>
          </a:p>
        </p:txBody>
      </p:sp>
      <p:sp>
        <p:nvSpPr>
          <p:cNvPr id="17" name="Textfeld 16">
            <a:extLst>
              <a:ext uri="{FF2B5EF4-FFF2-40B4-BE49-F238E27FC236}">
                <a16:creationId xmlns:a16="http://schemas.microsoft.com/office/drawing/2014/main" id="{21084426-7A2D-4F10-B5C5-7205B8FAF6E4}"/>
              </a:ext>
            </a:extLst>
          </p:cNvPr>
          <p:cNvSpPr txBox="1"/>
          <p:nvPr/>
        </p:nvSpPr>
        <p:spPr>
          <a:xfrm>
            <a:off x="551814" y="2463622"/>
            <a:ext cx="11224548" cy="830997"/>
          </a:xfrm>
          <a:prstGeom prst="rect">
            <a:avLst/>
          </a:prstGeom>
          <a:noFill/>
        </p:spPr>
        <p:txBody>
          <a:bodyPr wrap="none" rtlCol="0">
            <a:spAutoFit/>
          </a:bodyPr>
          <a:lstStyle/>
          <a:p>
            <a:r>
              <a:rPr lang="de-DE" sz="1600" dirty="0"/>
              <a:t>Es gilt 0,4 x Steinhöhe. D. h. bei einem Mauerstein mit der Höhe von 50 cm sind das 20 cm. Die Gefahr der </a:t>
            </a:r>
            <a:r>
              <a:rPr lang="de-DE" sz="1600" dirty="0" err="1"/>
              <a:t>Rissebildung</a:t>
            </a:r>
            <a:r>
              <a:rPr lang="de-DE" sz="1600" dirty="0"/>
              <a:t> </a:t>
            </a:r>
          </a:p>
          <a:p>
            <a:r>
              <a:rPr lang="de-DE" sz="1600" dirty="0"/>
              <a:t>steigt mit geringer Überbindelänge stark an. Schubkräfte (Wind) können dazu führen, dass das Bauwerk instabil wird und </a:t>
            </a:r>
          </a:p>
          <a:p>
            <a:r>
              <a:rPr lang="de-DE" sz="1600" dirty="0"/>
              <a:t>sogar zerstört wird.</a:t>
            </a:r>
          </a:p>
        </p:txBody>
      </p:sp>
      <p:sp>
        <p:nvSpPr>
          <p:cNvPr id="18" name="Textfeld 17">
            <a:extLst>
              <a:ext uri="{FF2B5EF4-FFF2-40B4-BE49-F238E27FC236}">
                <a16:creationId xmlns:a16="http://schemas.microsoft.com/office/drawing/2014/main" id="{300687B9-B681-4251-BC6C-1274427E04A5}"/>
              </a:ext>
            </a:extLst>
          </p:cNvPr>
          <p:cNvSpPr txBox="1"/>
          <p:nvPr/>
        </p:nvSpPr>
        <p:spPr>
          <a:xfrm>
            <a:off x="561032" y="3427667"/>
            <a:ext cx="11205055" cy="646331"/>
          </a:xfrm>
          <a:prstGeom prst="rect">
            <a:avLst/>
          </a:prstGeom>
          <a:noFill/>
        </p:spPr>
        <p:txBody>
          <a:bodyPr wrap="none" rtlCol="0">
            <a:spAutoFit/>
          </a:bodyPr>
          <a:lstStyle/>
          <a:p>
            <a:r>
              <a:rPr lang="de-DE" sz="1800" dirty="0"/>
              <a:t>3. Bei einer Überdeckung einer Abdeckung in der Mauer übernehmen bestimmte Baustoffe Kräfte. Welches </a:t>
            </a:r>
          </a:p>
          <a:p>
            <a:r>
              <a:rPr lang="de-DE" sz="1800" dirty="0"/>
              <a:t>Bauteil übernimmt den Zug in einem Sturz?</a:t>
            </a:r>
          </a:p>
        </p:txBody>
      </p:sp>
      <p:sp>
        <p:nvSpPr>
          <p:cNvPr id="19" name="Textfeld 18">
            <a:extLst>
              <a:ext uri="{FF2B5EF4-FFF2-40B4-BE49-F238E27FC236}">
                <a16:creationId xmlns:a16="http://schemas.microsoft.com/office/drawing/2014/main" id="{0955CE98-9F20-4462-BB4D-25D37EA4DCD3}"/>
              </a:ext>
            </a:extLst>
          </p:cNvPr>
          <p:cNvSpPr txBox="1"/>
          <p:nvPr/>
        </p:nvSpPr>
        <p:spPr>
          <a:xfrm>
            <a:off x="590465" y="4073998"/>
            <a:ext cx="7824578" cy="338554"/>
          </a:xfrm>
          <a:prstGeom prst="rect">
            <a:avLst/>
          </a:prstGeom>
          <a:noFill/>
        </p:spPr>
        <p:txBody>
          <a:bodyPr wrap="none" rtlCol="0">
            <a:spAutoFit/>
          </a:bodyPr>
          <a:lstStyle/>
          <a:p>
            <a:r>
              <a:rPr lang="de-DE" sz="1600" dirty="0"/>
              <a:t>Der Baustahl übernimmt den Zug. Druck wird im Regelfall vom Beton aufgenommen.</a:t>
            </a:r>
          </a:p>
        </p:txBody>
      </p:sp>
    </p:spTree>
    <p:extLst>
      <p:ext uri="{BB962C8B-B14F-4D97-AF65-F5344CB8AC3E}">
        <p14:creationId xmlns:p14="http://schemas.microsoft.com/office/powerpoint/2010/main" val="143911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7"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endParaRPr lang="de-DE" altLang="de-DE" sz="2800" dirty="0">
              <a:solidFill>
                <a:srgbClr val="009DEC"/>
              </a:solidFill>
            </a:endParaRPr>
          </a:p>
        </p:txBody>
      </p:sp>
      <p:pic>
        <p:nvPicPr>
          <p:cNvPr id="13" name="Grafik 12">
            <a:extLst>
              <a:ext uri="{FF2B5EF4-FFF2-40B4-BE49-F238E27FC236}">
                <a16:creationId xmlns:a16="http://schemas.microsoft.com/office/drawing/2014/main" id="{993A5380-FEE7-43B0-820D-69E8BF6588A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44678" y="343485"/>
            <a:ext cx="6302644" cy="5447664"/>
          </a:xfrm>
          <a:prstGeom prst="rect">
            <a:avLst/>
          </a:prstGeom>
        </p:spPr>
      </p:pic>
    </p:spTree>
    <p:extLst>
      <p:ext uri="{BB962C8B-B14F-4D97-AF65-F5344CB8AC3E}">
        <p14:creationId xmlns:p14="http://schemas.microsoft.com/office/powerpoint/2010/main" val="3350134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07B6C14F-8BFA-48B2-A44C-1395B3948B1A}"/>
              </a:ext>
            </a:extLst>
          </p:cNvPr>
          <p:cNvSpPr txBox="1"/>
          <p:nvPr/>
        </p:nvSpPr>
        <p:spPr>
          <a:xfrm>
            <a:off x="767408" y="2276872"/>
            <a:ext cx="6385098" cy="1323439"/>
          </a:xfrm>
          <a:prstGeom prst="rect">
            <a:avLst/>
          </a:prstGeom>
          <a:noFill/>
        </p:spPr>
        <p:txBody>
          <a:bodyPr wrap="square" rtlCol="0">
            <a:spAutoFit/>
          </a:bodyPr>
          <a:lstStyle/>
          <a:p>
            <a:pPr marL="342900" indent="-342900">
              <a:buFontTx/>
              <a:buChar char="-"/>
            </a:pPr>
            <a:r>
              <a:rPr lang="de-DE" sz="1600" dirty="0"/>
              <a:t>Wärmeschutz</a:t>
            </a:r>
          </a:p>
          <a:p>
            <a:pPr marL="342900" indent="-342900">
              <a:buFontTx/>
              <a:buChar char="-"/>
            </a:pPr>
            <a:endParaRPr lang="de-DE" sz="1600" dirty="0"/>
          </a:p>
          <a:p>
            <a:pPr marL="342900" indent="-342900">
              <a:buFontTx/>
              <a:buChar char="-"/>
            </a:pPr>
            <a:r>
              <a:rPr lang="de-DE" sz="1600" dirty="0"/>
              <a:t>Brandschutz</a:t>
            </a:r>
          </a:p>
          <a:p>
            <a:pPr marL="342900" indent="-342900">
              <a:buFontTx/>
              <a:buChar char="-"/>
            </a:pPr>
            <a:endParaRPr lang="de-DE" sz="1600" dirty="0"/>
          </a:p>
          <a:p>
            <a:pPr marL="342900" indent="-342900">
              <a:buFontTx/>
              <a:buChar char="-"/>
            </a:pPr>
            <a:r>
              <a:rPr lang="de-DE" sz="1600" dirty="0"/>
              <a:t>Schallschutz					</a:t>
            </a:r>
          </a:p>
        </p:txBody>
      </p:sp>
      <p:sp>
        <p:nvSpPr>
          <p:cNvPr id="13" name="Text Box 5">
            <a:extLst>
              <a:ext uri="{FF2B5EF4-FFF2-40B4-BE49-F238E27FC236}">
                <a16:creationId xmlns:a16="http://schemas.microsoft.com/office/drawing/2014/main" id="{8477375B-690B-406B-8BF5-DA2B6A61C440}"/>
              </a:ext>
            </a:extLst>
          </p:cNvPr>
          <p:cNvSpPr txBox="1">
            <a:spLocks noChangeArrowheads="1"/>
          </p:cNvSpPr>
          <p:nvPr/>
        </p:nvSpPr>
        <p:spPr bwMode="auto">
          <a:xfrm>
            <a:off x="574998" y="344643"/>
            <a:ext cx="705678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FF0000"/>
                </a:solidFill>
              </a:rPr>
              <a:t>Bauphysik</a:t>
            </a:r>
            <a:r>
              <a:rPr lang="de-DE" altLang="de-DE" sz="2800" dirty="0"/>
              <a:t>  </a:t>
            </a:r>
          </a:p>
        </p:txBody>
      </p:sp>
    </p:spTree>
    <p:extLst>
      <p:ext uri="{BB962C8B-B14F-4D97-AF65-F5344CB8AC3E}">
        <p14:creationId xmlns:p14="http://schemas.microsoft.com/office/powerpoint/2010/main" val="116775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407368" y="476672"/>
            <a:ext cx="9242022" cy="604892"/>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Wärmeschutz - Begriffe</a:t>
            </a:r>
          </a:p>
        </p:txBody>
      </p:sp>
      <p:sp>
        <p:nvSpPr>
          <p:cNvPr id="2" name="Textfeld 1">
            <a:extLst>
              <a:ext uri="{FF2B5EF4-FFF2-40B4-BE49-F238E27FC236}">
                <a16:creationId xmlns:a16="http://schemas.microsoft.com/office/drawing/2014/main" id="{10F524FA-7E73-46B1-A4A8-621C7F32847D}"/>
              </a:ext>
            </a:extLst>
          </p:cNvPr>
          <p:cNvSpPr txBox="1"/>
          <p:nvPr/>
        </p:nvSpPr>
        <p:spPr>
          <a:xfrm>
            <a:off x="407368" y="1268760"/>
            <a:ext cx="11666142" cy="830997"/>
          </a:xfrm>
          <a:prstGeom prst="rect">
            <a:avLst/>
          </a:prstGeom>
          <a:noFill/>
        </p:spPr>
        <p:txBody>
          <a:bodyPr wrap="none" rtlCol="0">
            <a:spAutoFit/>
          </a:bodyPr>
          <a:lstStyle/>
          <a:p>
            <a:r>
              <a:rPr lang="de-DE" sz="1600" dirty="0"/>
              <a:t>Zentraler Wert bei der Betrachtung von Bauten ist der U-Wert – Wärmedurchgangskoeffizient.</a:t>
            </a:r>
          </a:p>
          <a:p>
            <a:r>
              <a:rPr lang="de-DE" sz="1600" dirty="0"/>
              <a:t>Der </a:t>
            </a:r>
            <a:r>
              <a:rPr lang="de-DE" sz="1600" b="1" dirty="0"/>
              <a:t>U</a:t>
            </a:r>
            <a:r>
              <a:rPr lang="de-DE" sz="1600" dirty="0"/>
              <a:t>-</a:t>
            </a:r>
            <a:r>
              <a:rPr lang="de-DE" sz="1600" b="1" dirty="0"/>
              <a:t>Wert</a:t>
            </a:r>
            <a:r>
              <a:rPr lang="de-DE" sz="1600" dirty="0"/>
              <a:t> gibt die Wärmemenge an, die pro Zeiteinheit durch einen Quadratmeter eines Bauteils bei einem</a:t>
            </a:r>
          </a:p>
          <a:p>
            <a:r>
              <a:rPr lang="de-DE" sz="1600" dirty="0"/>
              <a:t>Temperaturunterschied von 1 K hindurchgeht. Er dient somit als Maßeinheit, um den Wärmeverlust eines Bauteils anzugeben</a:t>
            </a:r>
            <a:r>
              <a:rPr lang="de-DE" dirty="0"/>
              <a:t>.</a:t>
            </a:r>
            <a:endParaRPr lang="de-DE" sz="1600" dirty="0"/>
          </a:p>
        </p:txBody>
      </p:sp>
      <p:sp>
        <p:nvSpPr>
          <p:cNvPr id="6" name="Textfeld 5">
            <a:extLst>
              <a:ext uri="{FF2B5EF4-FFF2-40B4-BE49-F238E27FC236}">
                <a16:creationId xmlns:a16="http://schemas.microsoft.com/office/drawing/2014/main" id="{99642D6A-1A5F-4141-B0E2-AD72CCA7CD1A}"/>
              </a:ext>
            </a:extLst>
          </p:cNvPr>
          <p:cNvSpPr txBox="1"/>
          <p:nvPr/>
        </p:nvSpPr>
        <p:spPr>
          <a:xfrm>
            <a:off x="407368" y="2230706"/>
            <a:ext cx="11390619" cy="584775"/>
          </a:xfrm>
          <a:prstGeom prst="rect">
            <a:avLst/>
          </a:prstGeom>
          <a:noFill/>
        </p:spPr>
        <p:txBody>
          <a:bodyPr wrap="none" rtlCol="0">
            <a:spAutoFit/>
          </a:bodyPr>
          <a:lstStyle/>
          <a:p>
            <a:r>
              <a:rPr lang="de-DE" sz="1600" dirty="0"/>
              <a:t>Die EnEV 2016 – Energieeinsparverordnung hat Mindestanforderungen, z. B. darf der U-Wert bei Außenwänden nicht über </a:t>
            </a:r>
          </a:p>
          <a:p>
            <a:r>
              <a:rPr lang="de-DE" sz="1600" dirty="0"/>
              <a:t>0,24 W/</a:t>
            </a:r>
            <a:r>
              <a:rPr lang="de-DE" sz="1600" dirty="0" err="1"/>
              <a:t>m“K</a:t>
            </a:r>
            <a:r>
              <a:rPr lang="de-DE" sz="1600" dirty="0"/>
              <a:t> sein.</a:t>
            </a:r>
          </a:p>
        </p:txBody>
      </p:sp>
      <p:pic>
        <p:nvPicPr>
          <p:cNvPr id="7" name="Picture 2">
            <a:extLst>
              <a:ext uri="{FF2B5EF4-FFF2-40B4-BE49-F238E27FC236}">
                <a16:creationId xmlns:a16="http://schemas.microsoft.com/office/drawing/2014/main" id="{FCC5682D-E923-417D-8A9F-1ECA81E39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3429000"/>
            <a:ext cx="8568952" cy="3095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a:extLst>
              <a:ext uri="{FF2B5EF4-FFF2-40B4-BE49-F238E27FC236}">
                <a16:creationId xmlns:a16="http://schemas.microsoft.com/office/drawing/2014/main" id="{EC921F45-18E8-4519-BFCA-38D12DE3FAC4}"/>
              </a:ext>
            </a:extLst>
          </p:cNvPr>
          <p:cNvSpPr txBox="1"/>
          <p:nvPr/>
        </p:nvSpPr>
        <p:spPr>
          <a:xfrm>
            <a:off x="407368" y="2946430"/>
            <a:ext cx="3978718" cy="338554"/>
          </a:xfrm>
          <a:prstGeom prst="rect">
            <a:avLst/>
          </a:prstGeom>
          <a:noFill/>
        </p:spPr>
        <p:txBody>
          <a:bodyPr wrap="none" rtlCol="0">
            <a:spAutoFit/>
          </a:bodyPr>
          <a:lstStyle/>
          <a:p>
            <a:r>
              <a:rPr lang="de-DE" sz="1600" dirty="0"/>
              <a:t>Typische KS - Außenwandkonstruktionen:</a:t>
            </a:r>
          </a:p>
        </p:txBody>
      </p:sp>
      <p:pic>
        <p:nvPicPr>
          <p:cNvPr id="9" name="Picture 2">
            <a:extLst>
              <a:ext uri="{FF2B5EF4-FFF2-40B4-BE49-F238E27FC236}">
                <a16:creationId xmlns:a16="http://schemas.microsoft.com/office/drawing/2014/main" id="{DA03CD89-756A-4D6D-8BE0-1A4A3E7E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179" y="3115707"/>
            <a:ext cx="4004331" cy="155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833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459108" y="394792"/>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Wärmeschutz - Temperaturverlauf</a:t>
            </a:r>
          </a:p>
        </p:txBody>
      </p:sp>
      <p:sp>
        <p:nvSpPr>
          <p:cNvPr id="4" name="Textfeld 3">
            <a:extLst>
              <a:ext uri="{FF2B5EF4-FFF2-40B4-BE49-F238E27FC236}">
                <a16:creationId xmlns:a16="http://schemas.microsoft.com/office/drawing/2014/main" id="{03D24C89-2069-4350-A3F4-7EC710DCEE17}"/>
              </a:ext>
            </a:extLst>
          </p:cNvPr>
          <p:cNvSpPr txBox="1"/>
          <p:nvPr/>
        </p:nvSpPr>
        <p:spPr>
          <a:xfrm>
            <a:off x="407368" y="1317190"/>
            <a:ext cx="4015715" cy="338554"/>
          </a:xfrm>
          <a:prstGeom prst="rect">
            <a:avLst/>
          </a:prstGeom>
          <a:noFill/>
        </p:spPr>
        <p:txBody>
          <a:bodyPr wrap="none" rtlCol="0">
            <a:spAutoFit/>
          </a:bodyPr>
          <a:lstStyle/>
          <a:p>
            <a:r>
              <a:rPr lang="de-DE" sz="1600" dirty="0"/>
              <a:t>Außenmauerwerk WDVS - Systemaufbau</a:t>
            </a:r>
          </a:p>
        </p:txBody>
      </p:sp>
      <p:pic>
        <p:nvPicPr>
          <p:cNvPr id="6" name="Grafik 5">
            <a:extLst>
              <a:ext uri="{FF2B5EF4-FFF2-40B4-BE49-F238E27FC236}">
                <a16:creationId xmlns:a16="http://schemas.microsoft.com/office/drawing/2014/main" id="{468D08A7-3AE6-496A-93DE-00BC6A9046CF}"/>
              </a:ext>
            </a:extLst>
          </p:cNvPr>
          <p:cNvPicPr>
            <a:picLocks noChangeAspect="1"/>
          </p:cNvPicPr>
          <p:nvPr/>
        </p:nvPicPr>
        <p:blipFill>
          <a:blip r:embed="rId3"/>
          <a:stretch>
            <a:fillRect/>
          </a:stretch>
        </p:blipFill>
        <p:spPr>
          <a:xfrm>
            <a:off x="6324492" y="2085882"/>
            <a:ext cx="5816217" cy="3321720"/>
          </a:xfrm>
          <a:prstGeom prst="rect">
            <a:avLst/>
          </a:prstGeom>
        </p:spPr>
      </p:pic>
      <p:pic>
        <p:nvPicPr>
          <p:cNvPr id="10" name="Grafik 9">
            <a:extLst>
              <a:ext uri="{FF2B5EF4-FFF2-40B4-BE49-F238E27FC236}">
                <a16:creationId xmlns:a16="http://schemas.microsoft.com/office/drawing/2014/main" id="{34E59F86-08E7-4492-8E69-1B93554920CC}"/>
              </a:ext>
            </a:extLst>
          </p:cNvPr>
          <p:cNvPicPr>
            <a:picLocks noChangeAspect="1"/>
          </p:cNvPicPr>
          <p:nvPr/>
        </p:nvPicPr>
        <p:blipFill>
          <a:blip r:embed="rId4"/>
          <a:stretch>
            <a:fillRect/>
          </a:stretch>
        </p:blipFill>
        <p:spPr>
          <a:xfrm>
            <a:off x="466993" y="2492896"/>
            <a:ext cx="5414333" cy="2922677"/>
          </a:xfrm>
          <a:prstGeom prst="rect">
            <a:avLst/>
          </a:prstGeom>
        </p:spPr>
      </p:pic>
      <p:sp>
        <p:nvSpPr>
          <p:cNvPr id="5" name="Textfeld 4">
            <a:extLst>
              <a:ext uri="{FF2B5EF4-FFF2-40B4-BE49-F238E27FC236}">
                <a16:creationId xmlns:a16="http://schemas.microsoft.com/office/drawing/2014/main" id="{97ED7D46-CA81-48A4-A821-F35B57CA9303}"/>
              </a:ext>
            </a:extLst>
          </p:cNvPr>
          <p:cNvSpPr txBox="1"/>
          <p:nvPr/>
        </p:nvSpPr>
        <p:spPr>
          <a:xfrm>
            <a:off x="6324492" y="1793494"/>
            <a:ext cx="1828193" cy="292388"/>
          </a:xfrm>
          <a:prstGeom prst="rect">
            <a:avLst/>
          </a:prstGeom>
          <a:noFill/>
        </p:spPr>
        <p:txBody>
          <a:bodyPr wrap="none" rtlCol="0">
            <a:spAutoFit/>
          </a:bodyPr>
          <a:lstStyle/>
          <a:p>
            <a:r>
              <a:rPr lang="de-DE" dirty="0"/>
              <a:t>Monolithischer Aufbau</a:t>
            </a:r>
          </a:p>
        </p:txBody>
      </p:sp>
      <p:pic>
        <p:nvPicPr>
          <p:cNvPr id="12" name="Grafik 11">
            <a:extLst>
              <a:ext uri="{FF2B5EF4-FFF2-40B4-BE49-F238E27FC236}">
                <a16:creationId xmlns:a16="http://schemas.microsoft.com/office/drawing/2014/main" id="{97ADCB93-334F-42CC-A630-8338C0C8367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472264" y="170612"/>
            <a:ext cx="2104256" cy="1741021"/>
          </a:xfrm>
          <a:prstGeom prst="rect">
            <a:avLst/>
          </a:prstGeom>
        </p:spPr>
      </p:pic>
      <p:sp>
        <p:nvSpPr>
          <p:cNvPr id="13" name="Textfeld 12">
            <a:extLst>
              <a:ext uri="{FF2B5EF4-FFF2-40B4-BE49-F238E27FC236}">
                <a16:creationId xmlns:a16="http://schemas.microsoft.com/office/drawing/2014/main" id="{89C2CA2C-2612-4482-9F06-ABF5B9EEA9FA}"/>
              </a:ext>
            </a:extLst>
          </p:cNvPr>
          <p:cNvSpPr txBox="1"/>
          <p:nvPr/>
        </p:nvSpPr>
        <p:spPr>
          <a:xfrm>
            <a:off x="7320136" y="5697340"/>
            <a:ext cx="2104256" cy="230832"/>
          </a:xfrm>
          <a:prstGeom prst="rect">
            <a:avLst/>
          </a:prstGeom>
          <a:noFill/>
        </p:spPr>
        <p:txBody>
          <a:bodyPr wrap="square" rtlCol="0">
            <a:spAutoFit/>
          </a:bodyPr>
          <a:lstStyle/>
          <a:p>
            <a:endParaRPr lang="de-DE" sz="900" dirty="0"/>
          </a:p>
        </p:txBody>
      </p:sp>
    </p:spTree>
    <p:extLst>
      <p:ext uri="{BB962C8B-B14F-4D97-AF65-F5344CB8AC3E}">
        <p14:creationId xmlns:p14="http://schemas.microsoft.com/office/powerpoint/2010/main" val="429419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459108" y="394792"/>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Sommerlicher Wärmeschutz</a:t>
            </a:r>
          </a:p>
        </p:txBody>
      </p:sp>
      <p:sp>
        <p:nvSpPr>
          <p:cNvPr id="4" name="Textfeld 3">
            <a:extLst>
              <a:ext uri="{FF2B5EF4-FFF2-40B4-BE49-F238E27FC236}">
                <a16:creationId xmlns:a16="http://schemas.microsoft.com/office/drawing/2014/main" id="{03D24C89-2069-4350-A3F4-7EC710DCEE17}"/>
              </a:ext>
            </a:extLst>
          </p:cNvPr>
          <p:cNvSpPr txBox="1"/>
          <p:nvPr/>
        </p:nvSpPr>
        <p:spPr>
          <a:xfrm>
            <a:off x="574998" y="1196752"/>
            <a:ext cx="184731" cy="338554"/>
          </a:xfrm>
          <a:prstGeom prst="rect">
            <a:avLst/>
          </a:prstGeom>
          <a:noFill/>
        </p:spPr>
        <p:txBody>
          <a:bodyPr wrap="none" rtlCol="0">
            <a:spAutoFit/>
          </a:bodyPr>
          <a:lstStyle/>
          <a:p>
            <a:endParaRPr lang="de-DE" sz="1600" dirty="0">
              <a:solidFill>
                <a:srgbClr val="009DEC"/>
              </a:solidFill>
            </a:endParaRPr>
          </a:p>
        </p:txBody>
      </p:sp>
      <p:sp>
        <p:nvSpPr>
          <p:cNvPr id="13" name="Textfeld 12">
            <a:extLst>
              <a:ext uri="{FF2B5EF4-FFF2-40B4-BE49-F238E27FC236}">
                <a16:creationId xmlns:a16="http://schemas.microsoft.com/office/drawing/2014/main" id="{89C2CA2C-2612-4482-9F06-ABF5B9EEA9FA}"/>
              </a:ext>
            </a:extLst>
          </p:cNvPr>
          <p:cNvSpPr txBox="1"/>
          <p:nvPr/>
        </p:nvSpPr>
        <p:spPr>
          <a:xfrm>
            <a:off x="7320136" y="5697340"/>
            <a:ext cx="2104256" cy="230832"/>
          </a:xfrm>
          <a:prstGeom prst="rect">
            <a:avLst/>
          </a:prstGeom>
          <a:noFill/>
        </p:spPr>
        <p:txBody>
          <a:bodyPr wrap="square" rtlCol="0">
            <a:spAutoFit/>
          </a:bodyPr>
          <a:lstStyle/>
          <a:p>
            <a:endParaRPr lang="de-DE" sz="900" dirty="0"/>
          </a:p>
        </p:txBody>
      </p:sp>
      <p:pic>
        <p:nvPicPr>
          <p:cNvPr id="9" name="Picture 2">
            <a:extLst>
              <a:ext uri="{FF2B5EF4-FFF2-40B4-BE49-F238E27FC236}">
                <a16:creationId xmlns:a16="http://schemas.microsoft.com/office/drawing/2014/main" id="{D8BFA07C-8AA5-4317-AE33-5A03B4676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2332402"/>
            <a:ext cx="7060457" cy="43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a:extLst>
              <a:ext uri="{FF2B5EF4-FFF2-40B4-BE49-F238E27FC236}">
                <a16:creationId xmlns:a16="http://schemas.microsoft.com/office/drawing/2014/main" id="{C0FE3A04-3952-4CF0-8D98-6537F1F01B19}"/>
              </a:ext>
            </a:extLst>
          </p:cNvPr>
          <p:cNvSpPr txBox="1"/>
          <p:nvPr/>
        </p:nvSpPr>
        <p:spPr>
          <a:xfrm>
            <a:off x="407368" y="671498"/>
            <a:ext cx="11565346" cy="1677382"/>
          </a:xfrm>
          <a:prstGeom prst="rect">
            <a:avLst/>
          </a:prstGeom>
          <a:noFill/>
        </p:spPr>
        <p:txBody>
          <a:bodyPr wrap="none" rtlCol="0">
            <a:spAutoFit/>
          </a:bodyPr>
          <a:lstStyle/>
          <a:p>
            <a:br>
              <a:rPr lang="de-DE" b="1" dirty="0"/>
            </a:br>
            <a:endParaRPr lang="de-DE" b="1" dirty="0"/>
          </a:p>
          <a:p>
            <a:r>
              <a:rPr lang="de-DE" sz="1600" dirty="0"/>
              <a:t>Die Wärmespeicherfähigkeit (innen) gibt an, wie viel Wärme das Bauteil aufnimmt wenn die Raumtemperatur um 1°C erhöht </a:t>
            </a:r>
          </a:p>
          <a:p>
            <a:r>
              <a:rPr lang="de-DE" sz="1600" dirty="0"/>
              <a:t>wird und die Außentemperatur unverändert bleibt. Ein großer Wert bedeutet langsames Aufheizen - vor allem im Winter mit </a:t>
            </a:r>
          </a:p>
          <a:p>
            <a:r>
              <a:rPr lang="de-DE" sz="1600" dirty="0"/>
              <a:t>der Heizung, aber auch im Sommer z.B. durch Sonneneinstrahlung durch Glasflächen. Andererseits verzögert ein hoher Wert</a:t>
            </a:r>
          </a:p>
          <a:p>
            <a:r>
              <a:rPr lang="de-DE" sz="1600" dirty="0"/>
              <a:t>auch das Auskühlen, z.B. wenn die Heizung ausgeschaltet wird oder ausfällt.</a:t>
            </a:r>
          </a:p>
          <a:p>
            <a:endParaRPr lang="de-DE" dirty="0"/>
          </a:p>
        </p:txBody>
      </p:sp>
      <p:sp>
        <p:nvSpPr>
          <p:cNvPr id="7" name="Textfeld 6">
            <a:extLst>
              <a:ext uri="{FF2B5EF4-FFF2-40B4-BE49-F238E27FC236}">
                <a16:creationId xmlns:a16="http://schemas.microsoft.com/office/drawing/2014/main" id="{B50B28B2-F4DA-4D45-8892-9B125067D505}"/>
              </a:ext>
            </a:extLst>
          </p:cNvPr>
          <p:cNvSpPr txBox="1"/>
          <p:nvPr/>
        </p:nvSpPr>
        <p:spPr>
          <a:xfrm>
            <a:off x="7593910" y="3140968"/>
            <a:ext cx="4261231" cy="1077218"/>
          </a:xfrm>
          <a:prstGeom prst="rect">
            <a:avLst/>
          </a:prstGeom>
          <a:noFill/>
        </p:spPr>
        <p:txBody>
          <a:bodyPr wrap="none" rtlCol="0">
            <a:spAutoFit/>
          </a:bodyPr>
          <a:lstStyle/>
          <a:p>
            <a:r>
              <a:rPr lang="de-DE" sz="1600" dirty="0"/>
              <a:t>Hilfsmittel für U-Werte, Tauwasser, Speicher-</a:t>
            </a:r>
          </a:p>
          <a:p>
            <a:r>
              <a:rPr lang="de-DE" sz="1600" dirty="0" err="1"/>
              <a:t>fähigkeit</a:t>
            </a:r>
            <a:r>
              <a:rPr lang="de-DE" sz="1600" dirty="0"/>
              <a:t> etc. im Netz unter</a:t>
            </a:r>
          </a:p>
          <a:p>
            <a:endParaRPr lang="de-DE" sz="1600" dirty="0"/>
          </a:p>
          <a:p>
            <a:pPr algn="ctr"/>
            <a:r>
              <a:rPr lang="de-DE" sz="1600" b="1" dirty="0">
                <a:solidFill>
                  <a:srgbClr val="FF0000"/>
                </a:solidFill>
              </a:rPr>
              <a:t>www.ubakus.de</a:t>
            </a:r>
          </a:p>
        </p:txBody>
      </p:sp>
    </p:spTree>
    <p:extLst>
      <p:ext uri="{BB962C8B-B14F-4D97-AF65-F5344CB8AC3E}">
        <p14:creationId xmlns:p14="http://schemas.microsoft.com/office/powerpoint/2010/main" val="164272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07B6C14F-8BFA-48B2-A44C-1395B3948B1A}"/>
              </a:ext>
            </a:extLst>
          </p:cNvPr>
          <p:cNvSpPr txBox="1"/>
          <p:nvPr/>
        </p:nvSpPr>
        <p:spPr>
          <a:xfrm>
            <a:off x="767408" y="2276872"/>
            <a:ext cx="6385098" cy="1077218"/>
          </a:xfrm>
          <a:prstGeom prst="rect">
            <a:avLst/>
          </a:prstGeom>
          <a:noFill/>
        </p:spPr>
        <p:txBody>
          <a:bodyPr wrap="square" rtlCol="0">
            <a:spAutoFit/>
          </a:bodyPr>
          <a:lstStyle/>
          <a:p>
            <a:pPr marL="342900" indent="-342900">
              <a:buFontTx/>
              <a:buChar char="-"/>
            </a:pPr>
            <a:r>
              <a:rPr lang="de-DE" sz="1600" dirty="0"/>
              <a:t>Basics</a:t>
            </a:r>
          </a:p>
          <a:p>
            <a:pPr marL="342900" indent="-342900">
              <a:buFontTx/>
              <a:buChar char="-"/>
            </a:pPr>
            <a:endParaRPr lang="de-DE" sz="1600" dirty="0"/>
          </a:p>
          <a:p>
            <a:pPr marL="342900" indent="-342900">
              <a:buFontTx/>
              <a:buChar char="-"/>
            </a:pPr>
            <a:r>
              <a:rPr lang="de-DE" sz="1600" dirty="0"/>
              <a:t>Normen und Bezeichnungen					</a:t>
            </a:r>
          </a:p>
        </p:txBody>
      </p:sp>
      <p:sp>
        <p:nvSpPr>
          <p:cNvPr id="13" name="Text Box 5">
            <a:extLst>
              <a:ext uri="{FF2B5EF4-FFF2-40B4-BE49-F238E27FC236}">
                <a16:creationId xmlns:a16="http://schemas.microsoft.com/office/drawing/2014/main" id="{8477375B-690B-406B-8BF5-DA2B6A61C440}"/>
              </a:ext>
            </a:extLst>
          </p:cNvPr>
          <p:cNvSpPr txBox="1">
            <a:spLocks noChangeArrowheads="1"/>
          </p:cNvSpPr>
          <p:nvPr/>
        </p:nvSpPr>
        <p:spPr bwMode="auto">
          <a:xfrm>
            <a:off x="574998" y="344643"/>
            <a:ext cx="705678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FF0000"/>
                </a:solidFill>
              </a:rPr>
              <a:t>Technische Grundlagen</a:t>
            </a:r>
            <a:r>
              <a:rPr lang="de-DE" altLang="de-DE" sz="2800" dirty="0"/>
              <a:t>  </a:t>
            </a:r>
          </a:p>
        </p:txBody>
      </p:sp>
    </p:spTree>
    <p:extLst>
      <p:ext uri="{BB962C8B-B14F-4D97-AF65-F5344CB8AC3E}">
        <p14:creationId xmlns:p14="http://schemas.microsoft.com/office/powerpoint/2010/main" val="313164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459108" y="394792"/>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Brandschutz - Grundlagen</a:t>
            </a:r>
          </a:p>
        </p:txBody>
      </p:sp>
      <p:sp>
        <p:nvSpPr>
          <p:cNvPr id="4" name="Textfeld 3">
            <a:extLst>
              <a:ext uri="{FF2B5EF4-FFF2-40B4-BE49-F238E27FC236}">
                <a16:creationId xmlns:a16="http://schemas.microsoft.com/office/drawing/2014/main" id="{03D24C89-2069-4350-A3F4-7EC710DCEE17}"/>
              </a:ext>
            </a:extLst>
          </p:cNvPr>
          <p:cNvSpPr txBox="1"/>
          <p:nvPr/>
        </p:nvSpPr>
        <p:spPr>
          <a:xfrm>
            <a:off x="459108" y="1340768"/>
            <a:ext cx="7136890" cy="1600438"/>
          </a:xfrm>
          <a:prstGeom prst="rect">
            <a:avLst/>
          </a:prstGeom>
          <a:noFill/>
        </p:spPr>
        <p:txBody>
          <a:bodyPr wrap="none" rtlCol="0">
            <a:spAutoFit/>
          </a:bodyPr>
          <a:lstStyle/>
          <a:p>
            <a:r>
              <a:rPr lang="de-DE" sz="1800" dirty="0"/>
              <a:t>Baustoffe werden eingeteilt in </a:t>
            </a:r>
            <a:r>
              <a:rPr lang="de-DE" sz="1600" dirty="0"/>
              <a:t>Baustoffklassen gemäß Art. 24 (1) BayBO:</a:t>
            </a:r>
          </a:p>
          <a:p>
            <a:endParaRPr lang="de-DE" sz="1600" dirty="0"/>
          </a:p>
          <a:p>
            <a:pPr marL="285750" indent="-285750">
              <a:buFont typeface="Wingdings" panose="05000000000000000000" pitchFamily="2" charset="2"/>
              <a:buChar char="Ø"/>
            </a:pPr>
            <a:r>
              <a:rPr lang="de-DE" sz="1600" dirty="0"/>
              <a:t>- Nichtbrennbar</a:t>
            </a:r>
          </a:p>
          <a:p>
            <a:pPr marL="285750" indent="-285750">
              <a:buFont typeface="Wingdings" panose="05000000000000000000" pitchFamily="2" charset="2"/>
              <a:buChar char="Ø"/>
            </a:pPr>
            <a:r>
              <a:rPr lang="de-DE" sz="1600" dirty="0"/>
              <a:t>- Schwerentflammbar</a:t>
            </a:r>
          </a:p>
          <a:p>
            <a:pPr marL="285750" indent="-285750">
              <a:buFont typeface="Wingdings" panose="05000000000000000000" pitchFamily="2" charset="2"/>
              <a:buChar char="Ø"/>
            </a:pPr>
            <a:r>
              <a:rPr lang="de-DE" sz="1600" dirty="0"/>
              <a:t>- normalentflammbar</a:t>
            </a:r>
          </a:p>
          <a:p>
            <a:pPr marL="285750" indent="-285750">
              <a:buFont typeface="Wingdings" panose="05000000000000000000" pitchFamily="2" charset="2"/>
              <a:buChar char="Ø"/>
            </a:pPr>
            <a:r>
              <a:rPr lang="de-DE" sz="1600" dirty="0"/>
              <a:t>- Leichtentflammbare Baustoffe sind unzulässig</a:t>
            </a:r>
            <a:r>
              <a:rPr lang="de-DE" dirty="0"/>
              <a:t>!</a:t>
            </a:r>
          </a:p>
        </p:txBody>
      </p:sp>
      <p:sp>
        <p:nvSpPr>
          <p:cNvPr id="13" name="Textfeld 12">
            <a:extLst>
              <a:ext uri="{FF2B5EF4-FFF2-40B4-BE49-F238E27FC236}">
                <a16:creationId xmlns:a16="http://schemas.microsoft.com/office/drawing/2014/main" id="{89C2CA2C-2612-4482-9F06-ABF5B9EEA9FA}"/>
              </a:ext>
            </a:extLst>
          </p:cNvPr>
          <p:cNvSpPr txBox="1"/>
          <p:nvPr/>
        </p:nvSpPr>
        <p:spPr>
          <a:xfrm>
            <a:off x="7320136" y="5697340"/>
            <a:ext cx="2104256" cy="230832"/>
          </a:xfrm>
          <a:prstGeom prst="rect">
            <a:avLst/>
          </a:prstGeom>
          <a:noFill/>
        </p:spPr>
        <p:txBody>
          <a:bodyPr wrap="square" rtlCol="0">
            <a:spAutoFit/>
          </a:bodyPr>
          <a:lstStyle/>
          <a:p>
            <a:endParaRPr lang="de-DE" sz="900" dirty="0"/>
          </a:p>
        </p:txBody>
      </p:sp>
      <p:pic>
        <p:nvPicPr>
          <p:cNvPr id="8" name="Picture 2">
            <a:extLst>
              <a:ext uri="{FF2B5EF4-FFF2-40B4-BE49-F238E27FC236}">
                <a16:creationId xmlns:a16="http://schemas.microsoft.com/office/drawing/2014/main" id="{610567E4-9881-4F19-B4DE-67074CE66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438" y="2928827"/>
            <a:ext cx="3713207" cy="356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nhaltsplatzhalter 1">
            <a:extLst>
              <a:ext uri="{FF2B5EF4-FFF2-40B4-BE49-F238E27FC236}">
                <a16:creationId xmlns:a16="http://schemas.microsoft.com/office/drawing/2014/main" id="{029DA386-A8FD-412F-A6F9-7382E0F12933}"/>
              </a:ext>
            </a:extLst>
          </p:cNvPr>
          <p:cNvSpPr txBox="1">
            <a:spLocks/>
          </p:cNvSpPr>
          <p:nvPr/>
        </p:nvSpPr>
        <p:spPr>
          <a:xfrm>
            <a:off x="6228438" y="2446956"/>
            <a:ext cx="6570662" cy="449263"/>
          </a:xfrm>
          <a:prstGeom prst="rect">
            <a:avLst/>
          </a:prstGeom>
        </p:spPr>
        <p:txBody>
          <a:bodyPr/>
          <a:lstStyle>
            <a:lvl1pPr marL="342900" indent="-342900" algn="l" defTabSz="952500" rtl="0" eaLnBrk="0" fontAlgn="base" hangingPunct="0">
              <a:spcBef>
                <a:spcPct val="0"/>
              </a:spcBef>
              <a:spcAft>
                <a:spcPct val="0"/>
              </a:spcAft>
              <a:defRPr sz="2000">
                <a:solidFill>
                  <a:schemeClr val="tx1"/>
                </a:solidFill>
                <a:latin typeface="Arial" pitchFamily="34" charset="0"/>
                <a:ea typeface="+mn-ea"/>
                <a:cs typeface="+mn-cs"/>
              </a:defRPr>
            </a:lvl1pPr>
            <a:lvl2pPr marL="1588" indent="455613" algn="l" defTabSz="952500" rtl="0" eaLnBrk="0" fontAlgn="base" hangingPunct="0">
              <a:spcBef>
                <a:spcPct val="0"/>
              </a:spcBef>
              <a:spcAft>
                <a:spcPct val="0"/>
              </a:spcAft>
              <a:buFont typeface="Wingdings" pitchFamily="2" charset="2"/>
              <a:buChar char="§"/>
              <a:defRPr sz="2000">
                <a:solidFill>
                  <a:schemeClr val="tx1"/>
                </a:solidFill>
                <a:latin typeface="Arial" pitchFamily="34" charset="0"/>
              </a:defRPr>
            </a:lvl2pPr>
            <a:lvl3pPr marL="168275" indent="-165100" algn="l" defTabSz="952500" rtl="0" eaLnBrk="0" fontAlgn="base" hangingPunct="0">
              <a:lnSpc>
                <a:spcPts val="2200"/>
              </a:lnSpc>
              <a:spcBef>
                <a:spcPct val="0"/>
              </a:spcBef>
              <a:spcAft>
                <a:spcPts val="1100"/>
              </a:spcAft>
              <a:buClr>
                <a:schemeClr val="tx1"/>
              </a:buClr>
              <a:buChar char="-"/>
              <a:defRPr>
                <a:solidFill>
                  <a:schemeClr val="tx1"/>
                </a:solidFill>
                <a:latin typeface="Arial" pitchFamily="34" charset="0"/>
              </a:defRPr>
            </a:lvl3pPr>
            <a:lvl4pPr marL="561975" indent="-203200" algn="l" defTabSz="952500" rtl="0" eaLnBrk="0" fontAlgn="base" hangingPunct="0">
              <a:spcBef>
                <a:spcPct val="0"/>
              </a:spcBef>
              <a:spcAft>
                <a:spcPct val="0"/>
              </a:spcAft>
              <a:buClr>
                <a:schemeClr val="tx1"/>
              </a:buClr>
              <a:buFont typeface="Wingdings" pitchFamily="2" charset="2"/>
              <a:buChar char="§"/>
              <a:defRPr sz="2000">
                <a:solidFill>
                  <a:schemeClr val="tx1"/>
                </a:solidFill>
                <a:latin typeface="Arial" pitchFamily="34" charset="0"/>
              </a:defRPr>
            </a:lvl4pPr>
            <a:lvl5pPr marL="952500" indent="-200025" algn="l" defTabSz="952500" rtl="0" eaLnBrk="0" fontAlgn="base" hangingPunct="0">
              <a:spcBef>
                <a:spcPct val="0"/>
              </a:spcBef>
              <a:spcAft>
                <a:spcPct val="0"/>
              </a:spcAft>
              <a:buClr>
                <a:schemeClr val="tx1"/>
              </a:buClr>
              <a:buFont typeface="Wingdings" pitchFamily="2" charset="2"/>
              <a:buChar char="§"/>
              <a:defRPr sz="2000">
                <a:solidFill>
                  <a:schemeClr val="tx1"/>
                </a:solidFill>
                <a:latin typeface="Arial" pitchFamily="34" charset="0"/>
              </a:defRPr>
            </a:lvl5pPr>
            <a:lvl6pPr marL="1409700" indent="-200025" algn="l" defTabSz="952500" rtl="0" eaLnBrk="0" fontAlgn="base" hangingPunct="0">
              <a:spcBef>
                <a:spcPct val="0"/>
              </a:spcBef>
              <a:spcAft>
                <a:spcPct val="0"/>
              </a:spcAft>
              <a:buClr>
                <a:schemeClr val="tx1"/>
              </a:buClr>
              <a:buFont typeface="Wingdings" pitchFamily="2" charset="2"/>
              <a:buChar char="§"/>
              <a:defRPr sz="2000">
                <a:solidFill>
                  <a:schemeClr val="tx1"/>
                </a:solidFill>
                <a:latin typeface="+mn-lt"/>
              </a:defRPr>
            </a:lvl6pPr>
            <a:lvl7pPr marL="1866900" indent="-200025" algn="l" defTabSz="952500" rtl="0" eaLnBrk="0" fontAlgn="base" hangingPunct="0">
              <a:spcBef>
                <a:spcPct val="0"/>
              </a:spcBef>
              <a:spcAft>
                <a:spcPct val="0"/>
              </a:spcAft>
              <a:buClr>
                <a:schemeClr val="tx1"/>
              </a:buClr>
              <a:buFont typeface="Wingdings" pitchFamily="2" charset="2"/>
              <a:buChar char="§"/>
              <a:defRPr sz="2000">
                <a:solidFill>
                  <a:schemeClr val="tx1"/>
                </a:solidFill>
                <a:latin typeface="+mn-lt"/>
              </a:defRPr>
            </a:lvl7pPr>
            <a:lvl8pPr marL="2324100" indent="-200025" algn="l" defTabSz="952500" rtl="0" eaLnBrk="0" fontAlgn="base" hangingPunct="0">
              <a:spcBef>
                <a:spcPct val="0"/>
              </a:spcBef>
              <a:spcAft>
                <a:spcPct val="0"/>
              </a:spcAft>
              <a:buClr>
                <a:schemeClr val="tx1"/>
              </a:buClr>
              <a:buFont typeface="Wingdings" pitchFamily="2" charset="2"/>
              <a:buChar char="§"/>
              <a:defRPr sz="2000">
                <a:solidFill>
                  <a:schemeClr val="tx1"/>
                </a:solidFill>
                <a:latin typeface="+mn-lt"/>
              </a:defRPr>
            </a:lvl8pPr>
            <a:lvl9pPr marL="2781300" indent="-200025" algn="l" defTabSz="952500" rtl="0" eaLnBrk="0" fontAlgn="base" hangingPunct="0">
              <a:spcBef>
                <a:spcPct val="0"/>
              </a:spcBef>
              <a:spcAft>
                <a:spcPct val="0"/>
              </a:spcAft>
              <a:buClr>
                <a:schemeClr val="tx1"/>
              </a:buClr>
              <a:buFont typeface="Wingdings" pitchFamily="2" charset="2"/>
              <a:buChar char="§"/>
              <a:defRPr sz="2000">
                <a:solidFill>
                  <a:schemeClr val="tx1"/>
                </a:solidFill>
                <a:latin typeface="+mn-lt"/>
              </a:defRPr>
            </a:lvl9pPr>
          </a:lstStyle>
          <a:p>
            <a:pPr>
              <a:defRPr/>
            </a:pPr>
            <a:r>
              <a:rPr lang="de-DE" altLang="de-DE" sz="1600" b="1" kern="0" dirty="0"/>
              <a:t>Bezeichnungen der neuen Klassen (F =&gt; REI)</a:t>
            </a:r>
          </a:p>
        </p:txBody>
      </p:sp>
      <p:pic>
        <p:nvPicPr>
          <p:cNvPr id="5" name="Grafik 4">
            <a:extLst>
              <a:ext uri="{FF2B5EF4-FFF2-40B4-BE49-F238E27FC236}">
                <a16:creationId xmlns:a16="http://schemas.microsoft.com/office/drawing/2014/main" id="{FE341E79-18DC-47FD-A9E2-8ED1A430088A}"/>
              </a:ext>
            </a:extLst>
          </p:cNvPr>
          <p:cNvPicPr>
            <a:picLocks noChangeAspect="1"/>
          </p:cNvPicPr>
          <p:nvPr/>
        </p:nvPicPr>
        <p:blipFill>
          <a:blip r:embed="rId4"/>
          <a:stretch>
            <a:fillRect/>
          </a:stretch>
        </p:blipFill>
        <p:spPr>
          <a:xfrm>
            <a:off x="551384" y="4588451"/>
            <a:ext cx="3240360" cy="2052241"/>
          </a:xfrm>
          <a:prstGeom prst="rect">
            <a:avLst/>
          </a:prstGeom>
        </p:spPr>
      </p:pic>
      <p:sp>
        <p:nvSpPr>
          <p:cNvPr id="37" name="Textfeld 36">
            <a:extLst>
              <a:ext uri="{FF2B5EF4-FFF2-40B4-BE49-F238E27FC236}">
                <a16:creationId xmlns:a16="http://schemas.microsoft.com/office/drawing/2014/main" id="{7DC8C99B-5070-42E3-A5E8-522C15A27054}"/>
              </a:ext>
            </a:extLst>
          </p:cNvPr>
          <p:cNvSpPr txBox="1"/>
          <p:nvPr/>
        </p:nvSpPr>
        <p:spPr>
          <a:xfrm>
            <a:off x="482155" y="3242055"/>
            <a:ext cx="5158785" cy="1077218"/>
          </a:xfrm>
          <a:prstGeom prst="rect">
            <a:avLst/>
          </a:prstGeom>
          <a:noFill/>
        </p:spPr>
        <p:txBody>
          <a:bodyPr wrap="none" rtlCol="0">
            <a:spAutoFit/>
          </a:bodyPr>
          <a:lstStyle/>
          <a:p>
            <a:r>
              <a:rPr lang="de-DE" sz="1600" dirty="0"/>
              <a:t>Feuerwiderstandsklassen:</a:t>
            </a:r>
          </a:p>
          <a:p>
            <a:pPr marL="285750" indent="-285750">
              <a:buFont typeface="Wingdings" panose="05000000000000000000" pitchFamily="2" charset="2"/>
              <a:buChar char="Ø"/>
            </a:pPr>
            <a:r>
              <a:rPr lang="de-DE" sz="1600" dirty="0"/>
              <a:t>Feuerhemmend – Feuerwiderstand 30 Minuten</a:t>
            </a:r>
          </a:p>
          <a:p>
            <a:pPr marL="285750" indent="-285750">
              <a:buFont typeface="Wingdings" panose="05000000000000000000" pitchFamily="2" charset="2"/>
              <a:buChar char="Ø"/>
            </a:pPr>
            <a:r>
              <a:rPr lang="de-DE" sz="1600" dirty="0"/>
              <a:t>Hochfeuerhemmend – Feuerwiderstand 60 Minuten</a:t>
            </a:r>
          </a:p>
          <a:p>
            <a:pPr marL="285750" indent="-285750">
              <a:buFont typeface="Wingdings" panose="05000000000000000000" pitchFamily="2" charset="2"/>
              <a:buChar char="Ø"/>
            </a:pPr>
            <a:r>
              <a:rPr lang="de-DE" sz="1600" dirty="0"/>
              <a:t>Feuerbeständig – Feuerwiderstand 90 Minuten</a:t>
            </a:r>
          </a:p>
        </p:txBody>
      </p:sp>
      <p:pic>
        <p:nvPicPr>
          <p:cNvPr id="38" name="Grafik 37">
            <a:extLst>
              <a:ext uri="{FF2B5EF4-FFF2-40B4-BE49-F238E27FC236}">
                <a16:creationId xmlns:a16="http://schemas.microsoft.com/office/drawing/2014/main" id="{ECA46011-E6E7-47AE-9719-58A9333539EF}"/>
              </a:ext>
            </a:extLst>
          </p:cNvPr>
          <p:cNvPicPr>
            <a:picLocks noChangeAspect="1"/>
          </p:cNvPicPr>
          <p:nvPr/>
        </p:nvPicPr>
        <p:blipFill>
          <a:blip r:embed="rId5"/>
          <a:stretch>
            <a:fillRect/>
          </a:stretch>
        </p:blipFill>
        <p:spPr>
          <a:xfrm>
            <a:off x="8886827" y="457120"/>
            <a:ext cx="1675397" cy="1524684"/>
          </a:xfrm>
          <a:prstGeom prst="rect">
            <a:avLst/>
          </a:prstGeom>
        </p:spPr>
      </p:pic>
    </p:spTree>
    <p:extLst>
      <p:ext uri="{BB962C8B-B14F-4D97-AF65-F5344CB8AC3E}">
        <p14:creationId xmlns:p14="http://schemas.microsoft.com/office/powerpoint/2010/main" val="16638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407368" y="404664"/>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Brandschutz  </a:t>
            </a:r>
          </a:p>
        </p:txBody>
      </p:sp>
      <p:sp>
        <p:nvSpPr>
          <p:cNvPr id="6" name="Textfeld 5">
            <a:extLst>
              <a:ext uri="{FF2B5EF4-FFF2-40B4-BE49-F238E27FC236}">
                <a16:creationId xmlns:a16="http://schemas.microsoft.com/office/drawing/2014/main" id="{A914B5E2-A531-44F4-92A8-11EDE082E502}"/>
              </a:ext>
            </a:extLst>
          </p:cNvPr>
          <p:cNvSpPr txBox="1"/>
          <p:nvPr/>
        </p:nvSpPr>
        <p:spPr>
          <a:xfrm>
            <a:off x="407368" y="1268760"/>
            <a:ext cx="11596316" cy="1077218"/>
          </a:xfrm>
          <a:prstGeom prst="rect">
            <a:avLst/>
          </a:prstGeom>
          <a:noFill/>
        </p:spPr>
        <p:txBody>
          <a:bodyPr wrap="none" rtlCol="0">
            <a:spAutoFit/>
          </a:bodyPr>
          <a:lstStyle/>
          <a:p>
            <a:r>
              <a:rPr lang="de-DE" sz="1600" dirty="0"/>
              <a:t>Bei Verwendung von Kalksandstein-Mauerwerk ist der Brandschutz automatisch enthalten und damit sichergestellt. Kalksand-</a:t>
            </a:r>
          </a:p>
          <a:p>
            <a:r>
              <a:rPr lang="de-DE" sz="1600" dirty="0"/>
              <a:t>stein-Mauerwerk ist aufgrund seiner Herstellung und Zusammensetzung nichtbrennbar.</a:t>
            </a:r>
            <a:br>
              <a:rPr lang="de-DE" sz="1600" dirty="0"/>
            </a:br>
            <a:r>
              <a:rPr lang="de-DE" sz="1600" dirty="0"/>
              <a:t>Bereits 11,5 cm dickes, tragendes und nicht tragendes Mauerwerk aus Kalksandstein in Dünnbettmörtel ohne Putz erfüllt </a:t>
            </a:r>
          </a:p>
          <a:p>
            <a:r>
              <a:rPr lang="de-DE" sz="1600" dirty="0"/>
              <a:t>die Feuerwiderstandsklasse F90-A, siehe DIN 4102-4.</a:t>
            </a:r>
            <a:endParaRPr lang="de-DE" sz="2000" dirty="0"/>
          </a:p>
        </p:txBody>
      </p:sp>
      <p:pic>
        <p:nvPicPr>
          <p:cNvPr id="7" name="Grafik 6">
            <a:extLst>
              <a:ext uri="{FF2B5EF4-FFF2-40B4-BE49-F238E27FC236}">
                <a16:creationId xmlns:a16="http://schemas.microsoft.com/office/drawing/2014/main" id="{B100F6EB-468D-4A37-8D3D-01DD8C12459F}"/>
              </a:ext>
            </a:extLst>
          </p:cNvPr>
          <p:cNvPicPr>
            <a:picLocks noChangeAspect="1"/>
          </p:cNvPicPr>
          <p:nvPr/>
        </p:nvPicPr>
        <p:blipFill>
          <a:blip r:embed="rId3"/>
          <a:stretch>
            <a:fillRect/>
          </a:stretch>
        </p:blipFill>
        <p:spPr>
          <a:xfrm>
            <a:off x="551384" y="2563743"/>
            <a:ext cx="2752504" cy="3676489"/>
          </a:xfrm>
          <a:prstGeom prst="rect">
            <a:avLst/>
          </a:prstGeom>
        </p:spPr>
      </p:pic>
      <p:pic>
        <p:nvPicPr>
          <p:cNvPr id="9" name="Grafik 8">
            <a:extLst>
              <a:ext uri="{FF2B5EF4-FFF2-40B4-BE49-F238E27FC236}">
                <a16:creationId xmlns:a16="http://schemas.microsoft.com/office/drawing/2014/main" id="{1A140CF3-01C8-40DC-88FE-DAA02BCBF21D}"/>
              </a:ext>
            </a:extLst>
          </p:cNvPr>
          <p:cNvPicPr>
            <a:picLocks noChangeAspect="1"/>
          </p:cNvPicPr>
          <p:nvPr/>
        </p:nvPicPr>
        <p:blipFill>
          <a:blip r:embed="rId4"/>
          <a:stretch>
            <a:fillRect/>
          </a:stretch>
        </p:blipFill>
        <p:spPr>
          <a:xfrm>
            <a:off x="4727848" y="2564534"/>
            <a:ext cx="5818617" cy="3676489"/>
          </a:xfrm>
          <a:prstGeom prst="rect">
            <a:avLst/>
          </a:prstGeom>
        </p:spPr>
      </p:pic>
    </p:spTree>
    <p:extLst>
      <p:ext uri="{BB962C8B-B14F-4D97-AF65-F5344CB8AC3E}">
        <p14:creationId xmlns:p14="http://schemas.microsoft.com/office/powerpoint/2010/main" val="315362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459108" y="394792"/>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Schallschutz - Grundlagen</a:t>
            </a:r>
          </a:p>
        </p:txBody>
      </p:sp>
      <p:pic>
        <p:nvPicPr>
          <p:cNvPr id="2" name="Grafik 1">
            <a:extLst>
              <a:ext uri="{FF2B5EF4-FFF2-40B4-BE49-F238E27FC236}">
                <a16:creationId xmlns:a16="http://schemas.microsoft.com/office/drawing/2014/main" id="{D10E2EF6-E265-47C9-BA05-3E62AACA54B4}"/>
              </a:ext>
            </a:extLst>
          </p:cNvPr>
          <p:cNvPicPr>
            <a:picLocks noChangeAspect="1"/>
          </p:cNvPicPr>
          <p:nvPr/>
        </p:nvPicPr>
        <p:blipFill>
          <a:blip r:embed="rId3"/>
          <a:stretch>
            <a:fillRect/>
          </a:stretch>
        </p:blipFill>
        <p:spPr>
          <a:xfrm>
            <a:off x="464806" y="1196752"/>
            <a:ext cx="10684166" cy="4991533"/>
          </a:xfrm>
          <a:prstGeom prst="rect">
            <a:avLst/>
          </a:prstGeom>
        </p:spPr>
      </p:pic>
    </p:spTree>
    <p:extLst>
      <p:ext uri="{BB962C8B-B14F-4D97-AF65-F5344CB8AC3E}">
        <p14:creationId xmlns:p14="http://schemas.microsoft.com/office/powerpoint/2010/main" val="3410314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459108" y="394792"/>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Schallschutz - Grundlagen</a:t>
            </a:r>
          </a:p>
        </p:txBody>
      </p:sp>
      <p:pic>
        <p:nvPicPr>
          <p:cNvPr id="4" name="Grafik 3">
            <a:extLst>
              <a:ext uri="{FF2B5EF4-FFF2-40B4-BE49-F238E27FC236}">
                <a16:creationId xmlns:a16="http://schemas.microsoft.com/office/drawing/2014/main" id="{5EC85880-256C-4DDB-A1C1-21FC464A10F1}"/>
              </a:ext>
            </a:extLst>
          </p:cNvPr>
          <p:cNvPicPr>
            <a:picLocks noChangeAspect="1"/>
          </p:cNvPicPr>
          <p:nvPr/>
        </p:nvPicPr>
        <p:blipFill>
          <a:blip r:embed="rId3"/>
          <a:stretch>
            <a:fillRect/>
          </a:stretch>
        </p:blipFill>
        <p:spPr>
          <a:xfrm>
            <a:off x="1343472" y="1196752"/>
            <a:ext cx="8733277" cy="4823878"/>
          </a:xfrm>
          <a:prstGeom prst="rect">
            <a:avLst/>
          </a:prstGeom>
        </p:spPr>
      </p:pic>
    </p:spTree>
    <p:extLst>
      <p:ext uri="{BB962C8B-B14F-4D97-AF65-F5344CB8AC3E}">
        <p14:creationId xmlns:p14="http://schemas.microsoft.com/office/powerpoint/2010/main" val="2284646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459108" y="394792"/>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Schallschutz - Grundlagen</a:t>
            </a:r>
          </a:p>
        </p:txBody>
      </p:sp>
      <p:pic>
        <p:nvPicPr>
          <p:cNvPr id="2" name="Grafik 1">
            <a:extLst>
              <a:ext uri="{FF2B5EF4-FFF2-40B4-BE49-F238E27FC236}">
                <a16:creationId xmlns:a16="http://schemas.microsoft.com/office/drawing/2014/main" id="{BB9307F9-C99C-4CAF-AF68-13D70BE604A0}"/>
              </a:ext>
            </a:extLst>
          </p:cNvPr>
          <p:cNvPicPr>
            <a:picLocks noChangeAspect="1"/>
          </p:cNvPicPr>
          <p:nvPr/>
        </p:nvPicPr>
        <p:blipFill>
          <a:blip r:embed="rId3"/>
          <a:stretch>
            <a:fillRect/>
          </a:stretch>
        </p:blipFill>
        <p:spPr>
          <a:xfrm>
            <a:off x="551384" y="1412776"/>
            <a:ext cx="4880126" cy="4376371"/>
          </a:xfrm>
          <a:prstGeom prst="rect">
            <a:avLst/>
          </a:prstGeom>
        </p:spPr>
      </p:pic>
      <p:sp>
        <p:nvSpPr>
          <p:cNvPr id="6" name="Textfeld 5">
            <a:extLst>
              <a:ext uri="{FF2B5EF4-FFF2-40B4-BE49-F238E27FC236}">
                <a16:creationId xmlns:a16="http://schemas.microsoft.com/office/drawing/2014/main" id="{6617919F-E35D-4901-9DB0-3B4B0ADD0D67}"/>
              </a:ext>
            </a:extLst>
          </p:cNvPr>
          <p:cNvSpPr txBox="1"/>
          <p:nvPr/>
        </p:nvSpPr>
        <p:spPr>
          <a:xfrm>
            <a:off x="5591944" y="1340768"/>
            <a:ext cx="6511141" cy="1754326"/>
          </a:xfrm>
          <a:prstGeom prst="rect">
            <a:avLst/>
          </a:prstGeom>
          <a:noFill/>
        </p:spPr>
        <p:txBody>
          <a:bodyPr wrap="none" rtlCol="0">
            <a:spAutoFit/>
          </a:bodyPr>
          <a:lstStyle/>
          <a:p>
            <a:r>
              <a:rPr lang="de-DE" sz="1800" dirty="0"/>
              <a:t>Aufgrund ihrer hohen Rohdichte sind Wände aus Kalk-</a:t>
            </a:r>
          </a:p>
          <a:p>
            <a:r>
              <a:rPr lang="de-DE" sz="1800" dirty="0" err="1"/>
              <a:t>sandstein</a:t>
            </a:r>
            <a:r>
              <a:rPr lang="de-DE" sz="1800" dirty="0"/>
              <a:t> für einen besonders hohen Schallschutz ausgelegt.</a:t>
            </a:r>
          </a:p>
          <a:p>
            <a:r>
              <a:rPr lang="de-DE" sz="1800" dirty="0"/>
              <a:t>Grundsätzlich gilt: Je schwerer die Wand, desto weniger Lärm</a:t>
            </a:r>
          </a:p>
          <a:p>
            <a:r>
              <a:rPr lang="de-DE" sz="1800" dirty="0"/>
              <a:t>kommt auf der anderen Seite an. </a:t>
            </a:r>
          </a:p>
          <a:p>
            <a:r>
              <a:rPr lang="de-DE" sz="1800" dirty="0"/>
              <a:t>Schallschutz wird durch </a:t>
            </a:r>
            <a:r>
              <a:rPr lang="de-DE" sz="1800" b="1" dirty="0"/>
              <a:t>hohe Rohdichte </a:t>
            </a:r>
            <a:r>
              <a:rPr lang="de-DE" sz="1800" dirty="0"/>
              <a:t>der Wandbaustoffe</a:t>
            </a:r>
          </a:p>
          <a:p>
            <a:r>
              <a:rPr lang="de-DE" sz="1800" dirty="0"/>
              <a:t>erreicht.</a:t>
            </a:r>
          </a:p>
        </p:txBody>
      </p:sp>
      <p:sp>
        <p:nvSpPr>
          <p:cNvPr id="7" name="Textfeld 6">
            <a:extLst>
              <a:ext uri="{FF2B5EF4-FFF2-40B4-BE49-F238E27FC236}">
                <a16:creationId xmlns:a16="http://schemas.microsoft.com/office/drawing/2014/main" id="{E3BC8E83-6721-4532-ACE2-802AACD79537}"/>
              </a:ext>
            </a:extLst>
          </p:cNvPr>
          <p:cNvSpPr txBox="1"/>
          <p:nvPr/>
        </p:nvSpPr>
        <p:spPr>
          <a:xfrm>
            <a:off x="5591944" y="3225462"/>
            <a:ext cx="3421129" cy="338554"/>
          </a:xfrm>
          <a:prstGeom prst="rect">
            <a:avLst/>
          </a:prstGeom>
          <a:noFill/>
        </p:spPr>
        <p:txBody>
          <a:bodyPr wrap="none" rtlCol="0">
            <a:spAutoFit/>
          </a:bodyPr>
          <a:lstStyle/>
          <a:p>
            <a:r>
              <a:rPr lang="de-DE" sz="1600" dirty="0"/>
              <a:t>Gesetzliches Regelwerk DIN 4109</a:t>
            </a:r>
          </a:p>
        </p:txBody>
      </p:sp>
    </p:spTree>
    <p:extLst>
      <p:ext uri="{BB962C8B-B14F-4D97-AF65-F5344CB8AC3E}">
        <p14:creationId xmlns:p14="http://schemas.microsoft.com/office/powerpoint/2010/main" val="56975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61032"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Fragen zur Bauphysik</a:t>
            </a:r>
          </a:p>
        </p:txBody>
      </p:sp>
      <p:sp>
        <p:nvSpPr>
          <p:cNvPr id="4" name="Textfeld 3">
            <a:extLst>
              <a:ext uri="{FF2B5EF4-FFF2-40B4-BE49-F238E27FC236}">
                <a16:creationId xmlns:a16="http://schemas.microsoft.com/office/drawing/2014/main" id="{84409BF2-D47A-4AAE-B7D3-35998AF9E1FC}"/>
              </a:ext>
            </a:extLst>
          </p:cNvPr>
          <p:cNvSpPr txBox="1"/>
          <p:nvPr/>
        </p:nvSpPr>
        <p:spPr>
          <a:xfrm>
            <a:off x="561032" y="1120575"/>
            <a:ext cx="3044423" cy="369332"/>
          </a:xfrm>
          <a:prstGeom prst="rect">
            <a:avLst/>
          </a:prstGeom>
          <a:noFill/>
        </p:spPr>
        <p:txBody>
          <a:bodyPr wrap="none" rtlCol="0">
            <a:spAutoFit/>
          </a:bodyPr>
          <a:lstStyle/>
          <a:p>
            <a:r>
              <a:rPr lang="de-DE" sz="1800" dirty="0"/>
              <a:t>1. Für was steht die EnEV? </a:t>
            </a:r>
          </a:p>
        </p:txBody>
      </p:sp>
      <p:sp>
        <p:nvSpPr>
          <p:cNvPr id="14" name="Textfeld 13">
            <a:extLst>
              <a:ext uri="{FF2B5EF4-FFF2-40B4-BE49-F238E27FC236}">
                <a16:creationId xmlns:a16="http://schemas.microsoft.com/office/drawing/2014/main" id="{893EA034-D99E-4F63-912D-46D4940B3D0A}"/>
              </a:ext>
            </a:extLst>
          </p:cNvPr>
          <p:cNvSpPr txBox="1"/>
          <p:nvPr/>
        </p:nvSpPr>
        <p:spPr>
          <a:xfrm>
            <a:off x="557185" y="1489907"/>
            <a:ext cx="11210761" cy="1077218"/>
          </a:xfrm>
          <a:prstGeom prst="rect">
            <a:avLst/>
          </a:prstGeom>
          <a:noFill/>
        </p:spPr>
        <p:txBody>
          <a:bodyPr wrap="square" rtlCol="0">
            <a:spAutoFit/>
          </a:bodyPr>
          <a:lstStyle/>
          <a:p>
            <a:r>
              <a:rPr lang="de-DE" sz="1600" dirty="0"/>
              <a:t>Die EnEV steht für die </a:t>
            </a:r>
            <a:r>
              <a:rPr lang="de-DE" sz="1600" dirty="0" err="1"/>
              <a:t>Energieeinsparverordung</a:t>
            </a:r>
            <a:r>
              <a:rPr lang="de-DE" sz="1600" dirty="0"/>
              <a:t> und wurde 2020 durch das Gebäudeenergiegesetz abgelöst. Sie beinhaltet die Erstellung der Energiebilanz eines Gebäudes unter Berücksichtigung der Anlagentechnik mit den baulichen Wärmeschutz. Grundsätzlich ist sie ein Steuerungsinstrument der Politik um die Forderung aus dem Klimaabkommen von Paris 2016 umzusetzen. </a:t>
            </a:r>
          </a:p>
        </p:txBody>
      </p:sp>
      <p:sp>
        <p:nvSpPr>
          <p:cNvPr id="15" name="Textfeld 14">
            <a:extLst>
              <a:ext uri="{FF2B5EF4-FFF2-40B4-BE49-F238E27FC236}">
                <a16:creationId xmlns:a16="http://schemas.microsoft.com/office/drawing/2014/main" id="{F49CD71D-F089-4F6B-A343-35F8FEE59D81}"/>
              </a:ext>
            </a:extLst>
          </p:cNvPr>
          <p:cNvSpPr txBox="1"/>
          <p:nvPr/>
        </p:nvSpPr>
        <p:spPr>
          <a:xfrm>
            <a:off x="583870" y="2694084"/>
            <a:ext cx="8195513" cy="369332"/>
          </a:xfrm>
          <a:prstGeom prst="rect">
            <a:avLst/>
          </a:prstGeom>
          <a:noFill/>
        </p:spPr>
        <p:txBody>
          <a:bodyPr wrap="none" rtlCol="0">
            <a:spAutoFit/>
          </a:bodyPr>
          <a:lstStyle/>
          <a:p>
            <a:r>
              <a:rPr lang="de-DE" sz="1800" dirty="0"/>
              <a:t>2. In welche Baustoffklasse (Brandschutz) ist der Kalksandstein einzuordnen? </a:t>
            </a:r>
          </a:p>
        </p:txBody>
      </p:sp>
      <p:sp>
        <p:nvSpPr>
          <p:cNvPr id="17" name="Textfeld 16">
            <a:extLst>
              <a:ext uri="{FF2B5EF4-FFF2-40B4-BE49-F238E27FC236}">
                <a16:creationId xmlns:a16="http://schemas.microsoft.com/office/drawing/2014/main" id="{21084426-7A2D-4F10-B5C5-7205B8FAF6E4}"/>
              </a:ext>
            </a:extLst>
          </p:cNvPr>
          <p:cNvSpPr txBox="1"/>
          <p:nvPr/>
        </p:nvSpPr>
        <p:spPr>
          <a:xfrm>
            <a:off x="577685" y="3063416"/>
            <a:ext cx="4586384" cy="338554"/>
          </a:xfrm>
          <a:prstGeom prst="rect">
            <a:avLst/>
          </a:prstGeom>
          <a:noFill/>
        </p:spPr>
        <p:txBody>
          <a:bodyPr wrap="none" rtlCol="0">
            <a:spAutoFit/>
          </a:bodyPr>
          <a:lstStyle/>
          <a:p>
            <a:r>
              <a:rPr lang="de-DE" sz="1600" dirty="0"/>
              <a:t>Nichtbrennbar, da er mineralischen Ursprung ist.</a:t>
            </a:r>
          </a:p>
        </p:txBody>
      </p:sp>
      <p:sp>
        <p:nvSpPr>
          <p:cNvPr id="18" name="Textfeld 17">
            <a:extLst>
              <a:ext uri="{FF2B5EF4-FFF2-40B4-BE49-F238E27FC236}">
                <a16:creationId xmlns:a16="http://schemas.microsoft.com/office/drawing/2014/main" id="{300687B9-B681-4251-BC6C-1274427E04A5}"/>
              </a:ext>
            </a:extLst>
          </p:cNvPr>
          <p:cNvSpPr txBox="1"/>
          <p:nvPr/>
        </p:nvSpPr>
        <p:spPr>
          <a:xfrm>
            <a:off x="586956" y="3596574"/>
            <a:ext cx="6105197" cy="369332"/>
          </a:xfrm>
          <a:prstGeom prst="rect">
            <a:avLst/>
          </a:prstGeom>
          <a:noFill/>
        </p:spPr>
        <p:txBody>
          <a:bodyPr wrap="none" rtlCol="0">
            <a:spAutoFit/>
          </a:bodyPr>
          <a:lstStyle/>
          <a:p>
            <a:r>
              <a:rPr lang="de-DE" sz="1800" dirty="0"/>
              <a:t>3. Welche Grundregel gilt für den baulichen Schallschutz?</a:t>
            </a:r>
          </a:p>
        </p:txBody>
      </p:sp>
      <p:sp>
        <p:nvSpPr>
          <p:cNvPr id="19" name="Textfeld 18">
            <a:extLst>
              <a:ext uri="{FF2B5EF4-FFF2-40B4-BE49-F238E27FC236}">
                <a16:creationId xmlns:a16="http://schemas.microsoft.com/office/drawing/2014/main" id="{0955CE98-9F20-4462-BB4D-25D37EA4DCD3}"/>
              </a:ext>
            </a:extLst>
          </p:cNvPr>
          <p:cNvSpPr txBox="1"/>
          <p:nvPr/>
        </p:nvSpPr>
        <p:spPr>
          <a:xfrm>
            <a:off x="580232" y="3992383"/>
            <a:ext cx="7767960" cy="338554"/>
          </a:xfrm>
          <a:prstGeom prst="rect">
            <a:avLst/>
          </a:prstGeom>
          <a:noFill/>
        </p:spPr>
        <p:txBody>
          <a:bodyPr wrap="none" rtlCol="0">
            <a:spAutoFit/>
          </a:bodyPr>
          <a:lstStyle/>
          <a:p>
            <a:r>
              <a:rPr lang="de-DE" sz="1600" dirty="0"/>
              <a:t>Merke: Je höher das Gewicht eines Baustoffs ist, umso besser ist sein Schallschutz!</a:t>
            </a:r>
          </a:p>
        </p:txBody>
      </p:sp>
    </p:spTree>
    <p:extLst>
      <p:ext uri="{BB962C8B-B14F-4D97-AF65-F5344CB8AC3E}">
        <p14:creationId xmlns:p14="http://schemas.microsoft.com/office/powerpoint/2010/main" val="309307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7" grpId="0"/>
      <p:bldP spid="18" grpId="0"/>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07B6C14F-8BFA-48B2-A44C-1395B3948B1A}"/>
              </a:ext>
            </a:extLst>
          </p:cNvPr>
          <p:cNvSpPr txBox="1"/>
          <p:nvPr/>
        </p:nvSpPr>
        <p:spPr>
          <a:xfrm>
            <a:off x="623392" y="1556792"/>
            <a:ext cx="6385098" cy="3785652"/>
          </a:xfrm>
          <a:prstGeom prst="rect">
            <a:avLst/>
          </a:prstGeom>
          <a:noFill/>
        </p:spPr>
        <p:txBody>
          <a:bodyPr wrap="square" rtlCol="0">
            <a:spAutoFit/>
          </a:bodyPr>
          <a:lstStyle/>
          <a:p>
            <a:pPr marL="342900" indent="-342900">
              <a:buFontTx/>
              <a:buChar char="-"/>
            </a:pPr>
            <a:r>
              <a:rPr lang="de-DE" sz="1600" dirty="0"/>
              <a:t>Außenmauerwerk</a:t>
            </a:r>
          </a:p>
          <a:p>
            <a:pPr marL="342900" indent="-342900">
              <a:buFontTx/>
              <a:buChar char="-"/>
            </a:pPr>
            <a:endParaRPr lang="de-DE" sz="1600" dirty="0"/>
          </a:p>
          <a:p>
            <a:pPr marL="342900" indent="-342900">
              <a:buFontTx/>
              <a:buChar char="-"/>
            </a:pPr>
            <a:r>
              <a:rPr lang="de-DE" sz="1600" dirty="0"/>
              <a:t>Vorgehängte Fassade</a:t>
            </a:r>
          </a:p>
          <a:p>
            <a:pPr marL="342900" indent="-342900">
              <a:buFontTx/>
              <a:buChar char="-"/>
            </a:pPr>
            <a:endParaRPr lang="de-DE" sz="1600" dirty="0"/>
          </a:p>
          <a:p>
            <a:pPr marL="342900" indent="-342900">
              <a:buFontTx/>
              <a:buChar char="-"/>
            </a:pPr>
            <a:r>
              <a:rPr lang="de-DE" sz="1600" dirty="0"/>
              <a:t>Wohnungstrennwände</a:t>
            </a:r>
          </a:p>
          <a:p>
            <a:pPr marL="342900" indent="-342900">
              <a:buFontTx/>
              <a:buChar char="-"/>
            </a:pPr>
            <a:endParaRPr lang="de-DE" sz="1600" dirty="0"/>
          </a:p>
          <a:p>
            <a:pPr marL="342900" indent="-342900">
              <a:buFontTx/>
              <a:buChar char="-"/>
            </a:pPr>
            <a:r>
              <a:rPr lang="de-DE" sz="1600" dirty="0"/>
              <a:t>Haustrennwände</a:t>
            </a:r>
          </a:p>
          <a:p>
            <a:pPr marL="342900" indent="-342900">
              <a:buFontTx/>
              <a:buChar char="-"/>
            </a:pPr>
            <a:endParaRPr lang="de-DE" sz="1600" dirty="0"/>
          </a:p>
          <a:p>
            <a:pPr marL="342900" indent="-342900">
              <a:buFontTx/>
              <a:buChar char="-"/>
            </a:pPr>
            <a:r>
              <a:rPr lang="de-DE" sz="1600" dirty="0"/>
              <a:t>Installationswände</a:t>
            </a:r>
          </a:p>
          <a:p>
            <a:pPr marL="342900" indent="-342900">
              <a:buFontTx/>
              <a:buChar char="-"/>
            </a:pPr>
            <a:endParaRPr lang="de-DE" sz="1600" dirty="0"/>
          </a:p>
          <a:p>
            <a:pPr marL="342900" indent="-342900">
              <a:buFontTx/>
              <a:buChar char="-"/>
            </a:pPr>
            <a:r>
              <a:rPr lang="de-DE" sz="1600" dirty="0"/>
              <a:t>Nichttragende Wände</a:t>
            </a:r>
          </a:p>
          <a:p>
            <a:pPr marL="342900" indent="-342900">
              <a:buFontTx/>
              <a:buChar char="-"/>
            </a:pPr>
            <a:endParaRPr lang="de-DE" sz="1600" dirty="0"/>
          </a:p>
          <a:p>
            <a:pPr marL="342900" indent="-342900">
              <a:buFontTx/>
              <a:buChar char="-"/>
            </a:pPr>
            <a:r>
              <a:rPr lang="de-DE" sz="1600" dirty="0"/>
              <a:t>Tragende Wände</a:t>
            </a:r>
          </a:p>
          <a:p>
            <a:pPr marL="342900" indent="-342900">
              <a:buFontTx/>
              <a:buChar char="-"/>
            </a:pPr>
            <a:endParaRPr lang="de-DE" sz="1600" dirty="0"/>
          </a:p>
          <a:p>
            <a:pPr marL="342900" indent="-342900">
              <a:buFontTx/>
              <a:buChar char="-"/>
            </a:pPr>
            <a:r>
              <a:rPr lang="de-DE" sz="1600" dirty="0"/>
              <a:t>Besonderheiten					</a:t>
            </a:r>
          </a:p>
        </p:txBody>
      </p:sp>
      <p:sp>
        <p:nvSpPr>
          <p:cNvPr id="13" name="Text Box 5">
            <a:extLst>
              <a:ext uri="{FF2B5EF4-FFF2-40B4-BE49-F238E27FC236}">
                <a16:creationId xmlns:a16="http://schemas.microsoft.com/office/drawing/2014/main" id="{8477375B-690B-406B-8BF5-DA2B6A61C440}"/>
              </a:ext>
            </a:extLst>
          </p:cNvPr>
          <p:cNvSpPr txBox="1">
            <a:spLocks noChangeArrowheads="1"/>
          </p:cNvSpPr>
          <p:nvPr/>
        </p:nvSpPr>
        <p:spPr bwMode="auto">
          <a:xfrm>
            <a:off x="574998" y="344643"/>
            <a:ext cx="705678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FF0000"/>
                </a:solidFill>
              </a:rPr>
              <a:t>Wandarten</a:t>
            </a:r>
            <a:r>
              <a:rPr lang="de-DE" altLang="de-DE" sz="2800" dirty="0"/>
              <a:t>  </a:t>
            </a:r>
          </a:p>
        </p:txBody>
      </p:sp>
    </p:spTree>
    <p:extLst>
      <p:ext uri="{BB962C8B-B14F-4D97-AF65-F5344CB8AC3E}">
        <p14:creationId xmlns:p14="http://schemas.microsoft.com/office/powerpoint/2010/main" val="48635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Mauerwerk nach der Funktion</a:t>
            </a:r>
          </a:p>
        </p:txBody>
      </p:sp>
      <p:sp>
        <p:nvSpPr>
          <p:cNvPr id="4" name="Textfeld 3">
            <a:extLst>
              <a:ext uri="{FF2B5EF4-FFF2-40B4-BE49-F238E27FC236}">
                <a16:creationId xmlns:a16="http://schemas.microsoft.com/office/drawing/2014/main" id="{03D24C89-2069-4350-A3F4-7EC710DCEE17}"/>
              </a:ext>
            </a:extLst>
          </p:cNvPr>
          <p:cNvSpPr txBox="1"/>
          <p:nvPr/>
        </p:nvSpPr>
        <p:spPr>
          <a:xfrm>
            <a:off x="574998" y="1196752"/>
            <a:ext cx="2019977" cy="338554"/>
          </a:xfrm>
          <a:prstGeom prst="rect">
            <a:avLst/>
          </a:prstGeom>
          <a:noFill/>
        </p:spPr>
        <p:txBody>
          <a:bodyPr wrap="none" rtlCol="0">
            <a:spAutoFit/>
          </a:bodyPr>
          <a:lstStyle/>
          <a:p>
            <a:r>
              <a:rPr lang="de-DE" sz="1600" dirty="0">
                <a:solidFill>
                  <a:srgbClr val="009DEC"/>
                </a:solidFill>
              </a:rPr>
              <a:t>1. Außenmauerwerk</a:t>
            </a:r>
          </a:p>
        </p:txBody>
      </p:sp>
      <p:pic>
        <p:nvPicPr>
          <p:cNvPr id="2" name="Grafik 1">
            <a:extLst>
              <a:ext uri="{FF2B5EF4-FFF2-40B4-BE49-F238E27FC236}">
                <a16:creationId xmlns:a16="http://schemas.microsoft.com/office/drawing/2014/main" id="{9519CDC8-1616-4164-88AB-55F7069248C4}"/>
              </a:ext>
            </a:extLst>
          </p:cNvPr>
          <p:cNvPicPr>
            <a:picLocks noChangeAspect="1"/>
          </p:cNvPicPr>
          <p:nvPr/>
        </p:nvPicPr>
        <p:blipFill>
          <a:blip r:embed="rId3"/>
          <a:stretch>
            <a:fillRect/>
          </a:stretch>
        </p:blipFill>
        <p:spPr>
          <a:xfrm>
            <a:off x="911424" y="1988840"/>
            <a:ext cx="7949873" cy="3956647"/>
          </a:xfrm>
          <a:prstGeom prst="rect">
            <a:avLst/>
          </a:prstGeom>
        </p:spPr>
      </p:pic>
    </p:spTree>
    <p:extLst>
      <p:ext uri="{BB962C8B-B14F-4D97-AF65-F5344CB8AC3E}">
        <p14:creationId xmlns:p14="http://schemas.microsoft.com/office/powerpoint/2010/main" val="2064661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Mauerwerk nach der Funktion</a:t>
            </a:r>
          </a:p>
        </p:txBody>
      </p:sp>
      <p:sp>
        <p:nvSpPr>
          <p:cNvPr id="4" name="Textfeld 3">
            <a:extLst>
              <a:ext uri="{FF2B5EF4-FFF2-40B4-BE49-F238E27FC236}">
                <a16:creationId xmlns:a16="http://schemas.microsoft.com/office/drawing/2014/main" id="{03D24C89-2069-4350-A3F4-7EC710DCEE17}"/>
              </a:ext>
            </a:extLst>
          </p:cNvPr>
          <p:cNvSpPr txBox="1"/>
          <p:nvPr/>
        </p:nvSpPr>
        <p:spPr>
          <a:xfrm>
            <a:off x="574998" y="1196752"/>
            <a:ext cx="4176015" cy="338554"/>
          </a:xfrm>
          <a:prstGeom prst="rect">
            <a:avLst/>
          </a:prstGeom>
          <a:noFill/>
        </p:spPr>
        <p:txBody>
          <a:bodyPr wrap="none" rtlCol="0">
            <a:spAutoFit/>
          </a:bodyPr>
          <a:lstStyle/>
          <a:p>
            <a:r>
              <a:rPr lang="de-DE" sz="1600" dirty="0">
                <a:solidFill>
                  <a:srgbClr val="009DEC"/>
                </a:solidFill>
              </a:rPr>
              <a:t>1. Außenmauerwerk WDVS - Systemaufbau</a:t>
            </a:r>
          </a:p>
        </p:txBody>
      </p:sp>
      <p:pic>
        <p:nvPicPr>
          <p:cNvPr id="5" name="Picture 26">
            <a:extLst>
              <a:ext uri="{FF2B5EF4-FFF2-40B4-BE49-F238E27FC236}">
                <a16:creationId xmlns:a16="http://schemas.microsoft.com/office/drawing/2014/main" id="{24A7F13C-0ED5-43FE-A76C-92D0CB8B2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98" y="1710307"/>
            <a:ext cx="3672408" cy="407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72543258-2911-4086-B757-B749F8E9C2A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552384" y="2492896"/>
            <a:ext cx="2305518" cy="1611461"/>
          </a:xfrm>
          <a:prstGeom prst="rect">
            <a:avLst/>
          </a:prstGeom>
        </p:spPr>
      </p:pic>
      <p:pic>
        <p:nvPicPr>
          <p:cNvPr id="9" name="Grafik 8">
            <a:extLst>
              <a:ext uri="{FF2B5EF4-FFF2-40B4-BE49-F238E27FC236}">
                <a16:creationId xmlns:a16="http://schemas.microsoft.com/office/drawing/2014/main" id="{33DBF1F5-99FD-473D-8631-4DCBDF0C0A58}"/>
              </a:ext>
            </a:extLst>
          </p:cNvPr>
          <p:cNvPicPr>
            <a:picLocks noChangeAspect="1"/>
          </p:cNvPicPr>
          <p:nvPr/>
        </p:nvPicPr>
        <p:blipFill>
          <a:blip r:embed="rId6"/>
          <a:stretch>
            <a:fillRect/>
          </a:stretch>
        </p:blipFill>
        <p:spPr>
          <a:xfrm>
            <a:off x="4511824" y="1970965"/>
            <a:ext cx="4887016" cy="3437561"/>
          </a:xfrm>
          <a:prstGeom prst="rect">
            <a:avLst/>
          </a:prstGeom>
        </p:spPr>
      </p:pic>
    </p:spTree>
    <p:extLst>
      <p:ext uri="{BB962C8B-B14F-4D97-AF65-F5344CB8AC3E}">
        <p14:creationId xmlns:p14="http://schemas.microsoft.com/office/powerpoint/2010/main" val="184524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Mauerwerk nach der Funktion</a:t>
            </a:r>
          </a:p>
        </p:txBody>
      </p:sp>
      <p:sp>
        <p:nvSpPr>
          <p:cNvPr id="4" name="Textfeld 3">
            <a:extLst>
              <a:ext uri="{FF2B5EF4-FFF2-40B4-BE49-F238E27FC236}">
                <a16:creationId xmlns:a16="http://schemas.microsoft.com/office/drawing/2014/main" id="{03D24C89-2069-4350-A3F4-7EC710DCEE17}"/>
              </a:ext>
            </a:extLst>
          </p:cNvPr>
          <p:cNvSpPr txBox="1"/>
          <p:nvPr/>
        </p:nvSpPr>
        <p:spPr>
          <a:xfrm>
            <a:off x="575754" y="1305122"/>
            <a:ext cx="2019977" cy="338554"/>
          </a:xfrm>
          <a:prstGeom prst="rect">
            <a:avLst/>
          </a:prstGeom>
          <a:noFill/>
        </p:spPr>
        <p:txBody>
          <a:bodyPr wrap="none" rtlCol="0">
            <a:spAutoFit/>
          </a:bodyPr>
          <a:lstStyle/>
          <a:p>
            <a:r>
              <a:rPr lang="de-DE" sz="1600" dirty="0">
                <a:solidFill>
                  <a:srgbClr val="009DEC"/>
                </a:solidFill>
              </a:rPr>
              <a:t>1. Außenmauerwerk</a:t>
            </a:r>
          </a:p>
        </p:txBody>
      </p:sp>
      <p:pic>
        <p:nvPicPr>
          <p:cNvPr id="5" name="Grafik 4">
            <a:extLst>
              <a:ext uri="{FF2B5EF4-FFF2-40B4-BE49-F238E27FC236}">
                <a16:creationId xmlns:a16="http://schemas.microsoft.com/office/drawing/2014/main" id="{8675398D-8272-4A4B-A794-75047B121D2B}"/>
              </a:ext>
            </a:extLst>
          </p:cNvPr>
          <p:cNvPicPr>
            <a:picLocks noChangeAspect="1"/>
          </p:cNvPicPr>
          <p:nvPr/>
        </p:nvPicPr>
        <p:blipFill>
          <a:blip r:embed="rId3"/>
          <a:stretch>
            <a:fillRect/>
          </a:stretch>
        </p:blipFill>
        <p:spPr>
          <a:xfrm>
            <a:off x="695400" y="2132856"/>
            <a:ext cx="9984432" cy="3250745"/>
          </a:xfrm>
          <a:prstGeom prst="rect">
            <a:avLst/>
          </a:prstGeom>
        </p:spPr>
      </p:pic>
    </p:spTree>
    <p:extLst>
      <p:ext uri="{BB962C8B-B14F-4D97-AF65-F5344CB8AC3E}">
        <p14:creationId xmlns:p14="http://schemas.microsoft.com/office/powerpoint/2010/main" val="125126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0D870AA1-65BA-4199-9D26-B57D47955463}"/>
              </a:ext>
            </a:extLst>
          </p:cNvPr>
          <p:cNvSpPr txBox="1">
            <a:spLocks noChangeArrowheads="1"/>
          </p:cNvSpPr>
          <p:nvPr/>
        </p:nvSpPr>
        <p:spPr bwMode="auto">
          <a:xfrm>
            <a:off x="574998" y="344643"/>
            <a:ext cx="904939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sz="2800" dirty="0">
                <a:solidFill>
                  <a:srgbClr val="009DEC"/>
                </a:solidFill>
              </a:rPr>
              <a:t>Was ist Mauerwerk?</a:t>
            </a:r>
            <a:endParaRPr lang="de-DE" altLang="de-DE" sz="2800" dirty="0"/>
          </a:p>
        </p:txBody>
      </p:sp>
      <p:sp>
        <p:nvSpPr>
          <p:cNvPr id="5" name="Rechteck 4">
            <a:extLst>
              <a:ext uri="{FF2B5EF4-FFF2-40B4-BE49-F238E27FC236}">
                <a16:creationId xmlns:a16="http://schemas.microsoft.com/office/drawing/2014/main" id="{D541BF4D-57E5-4545-A3AF-5BBAA98A9414}"/>
              </a:ext>
            </a:extLst>
          </p:cNvPr>
          <p:cNvSpPr/>
          <p:nvPr/>
        </p:nvSpPr>
        <p:spPr>
          <a:xfrm>
            <a:off x="633708" y="1268760"/>
            <a:ext cx="10108858" cy="707886"/>
          </a:xfrm>
          <a:prstGeom prst="rect">
            <a:avLst/>
          </a:prstGeom>
        </p:spPr>
        <p:txBody>
          <a:bodyPr wrap="none">
            <a:spAutoFit/>
          </a:bodyPr>
          <a:lstStyle/>
          <a:p>
            <a:r>
              <a:rPr lang="de-DE" sz="2000" b="1" dirty="0"/>
              <a:t>Mauerwerk ist ein aus natürlichen oder künstlichen Steinen gefügtes Bauteil oder</a:t>
            </a:r>
          </a:p>
          <a:p>
            <a:r>
              <a:rPr lang="de-DE" sz="2000" b="1" dirty="0"/>
              <a:t>Bauwerk als Massivbau.</a:t>
            </a:r>
          </a:p>
        </p:txBody>
      </p:sp>
      <p:pic>
        <p:nvPicPr>
          <p:cNvPr id="3" name="Grafik 2">
            <a:extLst>
              <a:ext uri="{FF2B5EF4-FFF2-40B4-BE49-F238E27FC236}">
                <a16:creationId xmlns:a16="http://schemas.microsoft.com/office/drawing/2014/main" id="{5636BCC7-CE8D-4006-9F0E-076FFCD389B9}"/>
              </a:ext>
            </a:extLst>
          </p:cNvPr>
          <p:cNvPicPr>
            <a:picLocks noChangeAspect="1"/>
          </p:cNvPicPr>
          <p:nvPr/>
        </p:nvPicPr>
        <p:blipFill>
          <a:blip r:embed="rId3"/>
          <a:stretch>
            <a:fillRect/>
          </a:stretch>
        </p:blipFill>
        <p:spPr>
          <a:xfrm>
            <a:off x="643181" y="2254432"/>
            <a:ext cx="5476428" cy="3334808"/>
          </a:xfrm>
          <a:prstGeom prst="rect">
            <a:avLst/>
          </a:prstGeom>
        </p:spPr>
      </p:pic>
      <p:pic>
        <p:nvPicPr>
          <p:cNvPr id="7" name="Grafik 6">
            <a:extLst>
              <a:ext uri="{FF2B5EF4-FFF2-40B4-BE49-F238E27FC236}">
                <a16:creationId xmlns:a16="http://schemas.microsoft.com/office/drawing/2014/main" id="{4B0D99AC-3132-4643-A64E-2989F15557E2}"/>
              </a:ext>
            </a:extLst>
          </p:cNvPr>
          <p:cNvPicPr>
            <a:picLocks noChangeAspect="1"/>
          </p:cNvPicPr>
          <p:nvPr/>
        </p:nvPicPr>
        <p:blipFill>
          <a:blip r:embed="rId4"/>
          <a:stretch>
            <a:fillRect/>
          </a:stretch>
        </p:blipFill>
        <p:spPr>
          <a:xfrm>
            <a:off x="6384032" y="2254432"/>
            <a:ext cx="4994654" cy="3341904"/>
          </a:xfrm>
          <a:prstGeom prst="rect">
            <a:avLst/>
          </a:prstGeom>
        </p:spPr>
      </p:pic>
      <p:sp>
        <p:nvSpPr>
          <p:cNvPr id="9" name="Rechteck 8">
            <a:extLst>
              <a:ext uri="{FF2B5EF4-FFF2-40B4-BE49-F238E27FC236}">
                <a16:creationId xmlns:a16="http://schemas.microsoft.com/office/drawing/2014/main" id="{7CFDD683-9E9F-427D-86F8-D2A244D985BA}"/>
              </a:ext>
            </a:extLst>
          </p:cNvPr>
          <p:cNvSpPr/>
          <p:nvPr/>
        </p:nvSpPr>
        <p:spPr>
          <a:xfrm>
            <a:off x="633707" y="6093296"/>
            <a:ext cx="8475402" cy="307777"/>
          </a:xfrm>
          <a:prstGeom prst="rect">
            <a:avLst/>
          </a:prstGeom>
        </p:spPr>
        <p:txBody>
          <a:bodyPr wrap="square">
            <a:spAutoFit/>
          </a:bodyPr>
          <a:lstStyle/>
          <a:p>
            <a:r>
              <a:rPr lang="de-DE" dirty="0">
                <a:solidFill>
                  <a:srgbClr val="222222"/>
                </a:solidFill>
              </a:rPr>
              <a:t>Das Mauerwerk ist mit oder </a:t>
            </a:r>
            <a:r>
              <a:rPr lang="de-DE" sz="1400" dirty="0">
                <a:solidFill>
                  <a:srgbClr val="222222"/>
                </a:solidFill>
              </a:rPr>
              <a:t>ohne Mörtel in einem Mauerwerksverband </a:t>
            </a:r>
            <a:r>
              <a:rPr lang="de-DE" dirty="0">
                <a:solidFill>
                  <a:srgbClr val="222222"/>
                </a:solidFill>
              </a:rPr>
              <a:t>miteinander verbunden.</a:t>
            </a:r>
            <a:endParaRPr lang="de-DE" dirty="0"/>
          </a:p>
        </p:txBody>
      </p:sp>
    </p:spTree>
    <p:extLst>
      <p:ext uri="{BB962C8B-B14F-4D97-AF65-F5344CB8AC3E}">
        <p14:creationId xmlns:p14="http://schemas.microsoft.com/office/powerpoint/2010/main" val="396281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Mauerwerk nach der Funktion</a:t>
            </a:r>
          </a:p>
        </p:txBody>
      </p:sp>
      <p:sp>
        <p:nvSpPr>
          <p:cNvPr id="4" name="Textfeld 3">
            <a:extLst>
              <a:ext uri="{FF2B5EF4-FFF2-40B4-BE49-F238E27FC236}">
                <a16:creationId xmlns:a16="http://schemas.microsoft.com/office/drawing/2014/main" id="{03D24C89-2069-4350-A3F4-7EC710DCEE17}"/>
              </a:ext>
            </a:extLst>
          </p:cNvPr>
          <p:cNvSpPr txBox="1"/>
          <p:nvPr/>
        </p:nvSpPr>
        <p:spPr>
          <a:xfrm>
            <a:off x="574998" y="1196752"/>
            <a:ext cx="5054332" cy="338554"/>
          </a:xfrm>
          <a:prstGeom prst="rect">
            <a:avLst/>
          </a:prstGeom>
          <a:noFill/>
        </p:spPr>
        <p:txBody>
          <a:bodyPr wrap="none" rtlCol="0">
            <a:spAutoFit/>
          </a:bodyPr>
          <a:lstStyle/>
          <a:p>
            <a:r>
              <a:rPr lang="de-DE" sz="1600" dirty="0">
                <a:solidFill>
                  <a:srgbClr val="009DEC"/>
                </a:solidFill>
              </a:rPr>
              <a:t>1. Außenmauerwerk Vorhangfassade - Systemaufbau</a:t>
            </a:r>
          </a:p>
        </p:txBody>
      </p:sp>
      <p:pic>
        <p:nvPicPr>
          <p:cNvPr id="7" name="Picture 4" descr="b_11_29">
            <a:extLst>
              <a:ext uri="{FF2B5EF4-FFF2-40B4-BE49-F238E27FC236}">
                <a16:creationId xmlns:a16="http://schemas.microsoft.com/office/drawing/2014/main" id="{6A024429-6C32-4612-9FC0-7EA95600C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968"/>
          <a:stretch>
            <a:fillRect/>
          </a:stretch>
        </p:blipFill>
        <p:spPr bwMode="auto">
          <a:xfrm>
            <a:off x="839416" y="2276872"/>
            <a:ext cx="4681537" cy="3913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00_0219">
            <a:extLst>
              <a:ext uri="{FF2B5EF4-FFF2-40B4-BE49-F238E27FC236}">
                <a16:creationId xmlns:a16="http://schemas.microsoft.com/office/drawing/2014/main" id="{E174AF77-33B0-4AC6-AAC6-7679A7797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127" y="692696"/>
            <a:ext cx="3360373" cy="25202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Bild08">
            <a:extLst>
              <a:ext uri="{FF2B5EF4-FFF2-40B4-BE49-F238E27FC236}">
                <a16:creationId xmlns:a16="http://schemas.microsoft.com/office/drawing/2014/main" id="{7EE3278A-CEC4-4D37-A813-E1FA98350F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128" y="3573016"/>
            <a:ext cx="3417887" cy="218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95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Mauerwerk nach der Funktion</a:t>
            </a:r>
          </a:p>
        </p:txBody>
      </p:sp>
      <p:sp>
        <p:nvSpPr>
          <p:cNvPr id="4" name="Textfeld 3">
            <a:extLst>
              <a:ext uri="{FF2B5EF4-FFF2-40B4-BE49-F238E27FC236}">
                <a16:creationId xmlns:a16="http://schemas.microsoft.com/office/drawing/2014/main" id="{03D24C89-2069-4350-A3F4-7EC710DCEE17}"/>
              </a:ext>
            </a:extLst>
          </p:cNvPr>
          <p:cNvSpPr txBox="1"/>
          <p:nvPr/>
        </p:nvSpPr>
        <p:spPr>
          <a:xfrm>
            <a:off x="574998" y="1196752"/>
            <a:ext cx="2346604" cy="338554"/>
          </a:xfrm>
          <a:prstGeom prst="rect">
            <a:avLst/>
          </a:prstGeom>
          <a:noFill/>
        </p:spPr>
        <p:txBody>
          <a:bodyPr wrap="none" rtlCol="0">
            <a:spAutoFit/>
          </a:bodyPr>
          <a:lstStyle/>
          <a:p>
            <a:r>
              <a:rPr lang="de-DE" sz="1600" dirty="0">
                <a:solidFill>
                  <a:srgbClr val="009DEC"/>
                </a:solidFill>
              </a:rPr>
              <a:t>2. Wohnungstrennwand</a:t>
            </a:r>
          </a:p>
        </p:txBody>
      </p:sp>
      <p:sp>
        <p:nvSpPr>
          <p:cNvPr id="7" name="Textfeld 6">
            <a:extLst>
              <a:ext uri="{FF2B5EF4-FFF2-40B4-BE49-F238E27FC236}">
                <a16:creationId xmlns:a16="http://schemas.microsoft.com/office/drawing/2014/main" id="{DE576FD5-21AE-499B-BD80-FF88C2D94D45}"/>
              </a:ext>
            </a:extLst>
          </p:cNvPr>
          <p:cNvSpPr txBox="1"/>
          <p:nvPr/>
        </p:nvSpPr>
        <p:spPr>
          <a:xfrm>
            <a:off x="594352" y="6021288"/>
            <a:ext cx="10801200" cy="292388"/>
          </a:xfrm>
          <a:prstGeom prst="rect">
            <a:avLst/>
          </a:prstGeom>
          <a:noFill/>
        </p:spPr>
        <p:txBody>
          <a:bodyPr wrap="square" rtlCol="0">
            <a:spAutoFit/>
          </a:bodyPr>
          <a:lstStyle/>
          <a:p>
            <a:r>
              <a:rPr lang="de-DE" dirty="0"/>
              <a:t>Merke: Je höher das Gewicht des Bauteiles, umso besser ist der Schallschutz!</a:t>
            </a:r>
          </a:p>
        </p:txBody>
      </p:sp>
      <p:pic>
        <p:nvPicPr>
          <p:cNvPr id="2" name="Grafik 1">
            <a:extLst>
              <a:ext uri="{FF2B5EF4-FFF2-40B4-BE49-F238E27FC236}">
                <a16:creationId xmlns:a16="http://schemas.microsoft.com/office/drawing/2014/main" id="{B78BA824-8150-4A19-BF62-52536179E7C1}"/>
              </a:ext>
            </a:extLst>
          </p:cNvPr>
          <p:cNvPicPr>
            <a:picLocks noChangeAspect="1"/>
          </p:cNvPicPr>
          <p:nvPr/>
        </p:nvPicPr>
        <p:blipFill>
          <a:blip r:embed="rId3"/>
          <a:stretch>
            <a:fillRect/>
          </a:stretch>
        </p:blipFill>
        <p:spPr>
          <a:xfrm>
            <a:off x="695400" y="2420888"/>
            <a:ext cx="3267506" cy="2528209"/>
          </a:xfrm>
          <a:prstGeom prst="rect">
            <a:avLst/>
          </a:prstGeom>
        </p:spPr>
      </p:pic>
      <p:pic>
        <p:nvPicPr>
          <p:cNvPr id="8" name="Grafik 7">
            <a:extLst>
              <a:ext uri="{FF2B5EF4-FFF2-40B4-BE49-F238E27FC236}">
                <a16:creationId xmlns:a16="http://schemas.microsoft.com/office/drawing/2014/main" id="{32146359-CCC6-4191-86F8-05F121E2FDE7}"/>
              </a:ext>
            </a:extLst>
          </p:cNvPr>
          <p:cNvPicPr>
            <a:picLocks noChangeAspect="1"/>
          </p:cNvPicPr>
          <p:nvPr/>
        </p:nvPicPr>
        <p:blipFill>
          <a:blip r:embed="rId4"/>
          <a:stretch>
            <a:fillRect/>
          </a:stretch>
        </p:blipFill>
        <p:spPr>
          <a:xfrm>
            <a:off x="3628843" y="2447620"/>
            <a:ext cx="1413014" cy="2504889"/>
          </a:xfrm>
          <a:prstGeom prst="rect">
            <a:avLst/>
          </a:prstGeom>
        </p:spPr>
      </p:pic>
      <p:pic>
        <p:nvPicPr>
          <p:cNvPr id="9" name="Grafik 8">
            <a:extLst>
              <a:ext uri="{FF2B5EF4-FFF2-40B4-BE49-F238E27FC236}">
                <a16:creationId xmlns:a16="http://schemas.microsoft.com/office/drawing/2014/main" id="{955961EB-710E-4E31-A7B9-C0863B687340}"/>
              </a:ext>
            </a:extLst>
          </p:cNvPr>
          <p:cNvPicPr>
            <a:picLocks noChangeAspect="1"/>
          </p:cNvPicPr>
          <p:nvPr/>
        </p:nvPicPr>
        <p:blipFill>
          <a:blip r:embed="rId5"/>
          <a:stretch>
            <a:fillRect/>
          </a:stretch>
        </p:blipFill>
        <p:spPr>
          <a:xfrm>
            <a:off x="5470126" y="1196752"/>
            <a:ext cx="6025857" cy="4617422"/>
          </a:xfrm>
          <a:prstGeom prst="rect">
            <a:avLst/>
          </a:prstGeom>
        </p:spPr>
      </p:pic>
    </p:spTree>
    <p:extLst>
      <p:ext uri="{BB962C8B-B14F-4D97-AF65-F5344CB8AC3E}">
        <p14:creationId xmlns:p14="http://schemas.microsoft.com/office/powerpoint/2010/main" val="3307112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Mauerwerk nach der Funktion</a:t>
            </a:r>
          </a:p>
        </p:txBody>
      </p:sp>
      <p:sp>
        <p:nvSpPr>
          <p:cNvPr id="4" name="Textfeld 3">
            <a:extLst>
              <a:ext uri="{FF2B5EF4-FFF2-40B4-BE49-F238E27FC236}">
                <a16:creationId xmlns:a16="http://schemas.microsoft.com/office/drawing/2014/main" id="{03D24C89-2069-4350-A3F4-7EC710DCEE17}"/>
              </a:ext>
            </a:extLst>
          </p:cNvPr>
          <p:cNvSpPr txBox="1"/>
          <p:nvPr/>
        </p:nvSpPr>
        <p:spPr>
          <a:xfrm>
            <a:off x="574998" y="1274753"/>
            <a:ext cx="1848583" cy="338554"/>
          </a:xfrm>
          <a:prstGeom prst="rect">
            <a:avLst/>
          </a:prstGeom>
          <a:noFill/>
        </p:spPr>
        <p:txBody>
          <a:bodyPr wrap="none" rtlCol="0">
            <a:spAutoFit/>
          </a:bodyPr>
          <a:lstStyle/>
          <a:p>
            <a:r>
              <a:rPr lang="de-DE" sz="1600" dirty="0">
                <a:solidFill>
                  <a:srgbClr val="009DEC"/>
                </a:solidFill>
              </a:rPr>
              <a:t>2. Haustrennwand</a:t>
            </a:r>
          </a:p>
        </p:txBody>
      </p:sp>
      <p:pic>
        <p:nvPicPr>
          <p:cNvPr id="6" name="Picture 4">
            <a:extLst>
              <a:ext uri="{FF2B5EF4-FFF2-40B4-BE49-F238E27FC236}">
                <a16:creationId xmlns:a16="http://schemas.microsoft.com/office/drawing/2014/main" id="{293D7675-31DE-4D97-A4A6-BFFFE86BF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574998" y="2204864"/>
            <a:ext cx="9144000" cy="2711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2463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Mauerwerk nach der Funktion</a:t>
            </a:r>
          </a:p>
        </p:txBody>
      </p:sp>
      <p:sp>
        <p:nvSpPr>
          <p:cNvPr id="4" name="Textfeld 3">
            <a:extLst>
              <a:ext uri="{FF2B5EF4-FFF2-40B4-BE49-F238E27FC236}">
                <a16:creationId xmlns:a16="http://schemas.microsoft.com/office/drawing/2014/main" id="{03D24C89-2069-4350-A3F4-7EC710DCEE17}"/>
              </a:ext>
            </a:extLst>
          </p:cNvPr>
          <p:cNvSpPr txBox="1"/>
          <p:nvPr/>
        </p:nvSpPr>
        <p:spPr>
          <a:xfrm>
            <a:off x="574998" y="1196752"/>
            <a:ext cx="1984839" cy="338554"/>
          </a:xfrm>
          <a:prstGeom prst="rect">
            <a:avLst/>
          </a:prstGeom>
          <a:noFill/>
        </p:spPr>
        <p:txBody>
          <a:bodyPr wrap="none" rtlCol="0">
            <a:spAutoFit/>
          </a:bodyPr>
          <a:lstStyle/>
          <a:p>
            <a:r>
              <a:rPr lang="de-DE" sz="1600" dirty="0">
                <a:solidFill>
                  <a:srgbClr val="009DEC"/>
                </a:solidFill>
              </a:rPr>
              <a:t>3. Installationswand</a:t>
            </a:r>
          </a:p>
        </p:txBody>
      </p:sp>
      <p:sp>
        <p:nvSpPr>
          <p:cNvPr id="7" name="Textfeld 6">
            <a:extLst>
              <a:ext uri="{FF2B5EF4-FFF2-40B4-BE49-F238E27FC236}">
                <a16:creationId xmlns:a16="http://schemas.microsoft.com/office/drawing/2014/main" id="{DE576FD5-21AE-499B-BD80-FF88C2D94D45}"/>
              </a:ext>
            </a:extLst>
          </p:cNvPr>
          <p:cNvSpPr txBox="1"/>
          <p:nvPr/>
        </p:nvSpPr>
        <p:spPr>
          <a:xfrm>
            <a:off x="5735960" y="1916832"/>
            <a:ext cx="5184576" cy="1692771"/>
          </a:xfrm>
          <a:prstGeom prst="rect">
            <a:avLst/>
          </a:prstGeom>
          <a:noFill/>
        </p:spPr>
        <p:txBody>
          <a:bodyPr wrap="square" rtlCol="0">
            <a:spAutoFit/>
          </a:bodyPr>
          <a:lstStyle/>
          <a:p>
            <a:r>
              <a:rPr lang="de-DE" dirty="0"/>
              <a:t>Für Installationswände</a:t>
            </a:r>
            <a:r>
              <a:rPr lang="de-DE" i="1" dirty="0"/>
              <a:t> </a:t>
            </a:r>
            <a:r>
              <a:rPr lang="de-DE" dirty="0"/>
              <a:t>eine flächenbezogene Masse von mindestens</a:t>
            </a:r>
            <a:r>
              <a:rPr lang="de-DE" i="1" dirty="0"/>
              <a:t> </a:t>
            </a:r>
            <a:r>
              <a:rPr lang="de-DE" b="1" dirty="0"/>
              <a:t>220 kg/m</a:t>
            </a:r>
            <a:r>
              <a:rPr lang="de-DE" b="1" baseline="30000" dirty="0"/>
              <a:t>2 </a:t>
            </a:r>
            <a:r>
              <a:rPr lang="de-DE" dirty="0"/>
              <a:t>gefordert.</a:t>
            </a:r>
          </a:p>
          <a:p>
            <a:r>
              <a:rPr lang="de-DE" dirty="0"/>
              <a:t> </a:t>
            </a:r>
          </a:p>
          <a:p>
            <a:r>
              <a:rPr lang="de-DE" dirty="0"/>
              <a:t>Dies wird von einer 11,5 cm dicken KS-Wand mit RDK 2,0 und beidseitiger Putzschicht erfüllt.</a:t>
            </a:r>
          </a:p>
          <a:p>
            <a:endParaRPr lang="de-DE" dirty="0"/>
          </a:p>
          <a:p>
            <a:r>
              <a:rPr lang="de-DE" dirty="0"/>
              <a:t>Vorwand immer spachteln oder verputzen (wegen der Luftdichtigkeit) !</a:t>
            </a:r>
          </a:p>
        </p:txBody>
      </p:sp>
      <p:pic>
        <p:nvPicPr>
          <p:cNvPr id="6" name="Grafik 5">
            <a:extLst>
              <a:ext uri="{FF2B5EF4-FFF2-40B4-BE49-F238E27FC236}">
                <a16:creationId xmlns:a16="http://schemas.microsoft.com/office/drawing/2014/main" id="{9DFF9969-B517-4415-B7A7-E0FA133C8E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400" y="1844824"/>
            <a:ext cx="4279392" cy="2804160"/>
          </a:xfrm>
          <a:prstGeom prst="rect">
            <a:avLst/>
          </a:prstGeom>
        </p:spPr>
      </p:pic>
    </p:spTree>
    <p:extLst>
      <p:ext uri="{BB962C8B-B14F-4D97-AF65-F5344CB8AC3E}">
        <p14:creationId xmlns:p14="http://schemas.microsoft.com/office/powerpoint/2010/main" val="273341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Mauerwerk nach der Funktion</a:t>
            </a:r>
          </a:p>
        </p:txBody>
      </p:sp>
      <p:sp>
        <p:nvSpPr>
          <p:cNvPr id="4" name="Textfeld 3">
            <a:extLst>
              <a:ext uri="{FF2B5EF4-FFF2-40B4-BE49-F238E27FC236}">
                <a16:creationId xmlns:a16="http://schemas.microsoft.com/office/drawing/2014/main" id="{03D24C89-2069-4350-A3F4-7EC710DCEE17}"/>
              </a:ext>
            </a:extLst>
          </p:cNvPr>
          <p:cNvSpPr txBox="1"/>
          <p:nvPr/>
        </p:nvSpPr>
        <p:spPr>
          <a:xfrm>
            <a:off x="574998" y="1196752"/>
            <a:ext cx="2396810" cy="338554"/>
          </a:xfrm>
          <a:prstGeom prst="rect">
            <a:avLst/>
          </a:prstGeom>
          <a:noFill/>
        </p:spPr>
        <p:txBody>
          <a:bodyPr wrap="none" rtlCol="0">
            <a:spAutoFit/>
          </a:bodyPr>
          <a:lstStyle/>
          <a:p>
            <a:r>
              <a:rPr lang="de-DE" sz="1600" dirty="0">
                <a:solidFill>
                  <a:srgbClr val="009DEC"/>
                </a:solidFill>
              </a:rPr>
              <a:t>4. Nichttragende Wände</a:t>
            </a:r>
          </a:p>
        </p:txBody>
      </p:sp>
      <p:pic>
        <p:nvPicPr>
          <p:cNvPr id="2" name="Grafik 1">
            <a:extLst>
              <a:ext uri="{FF2B5EF4-FFF2-40B4-BE49-F238E27FC236}">
                <a16:creationId xmlns:a16="http://schemas.microsoft.com/office/drawing/2014/main" id="{BFA89162-335A-43A3-9852-997FD80A8CE2}"/>
              </a:ext>
            </a:extLst>
          </p:cNvPr>
          <p:cNvPicPr>
            <a:picLocks noChangeAspect="1"/>
          </p:cNvPicPr>
          <p:nvPr/>
        </p:nvPicPr>
        <p:blipFill>
          <a:blip r:embed="rId3"/>
          <a:stretch>
            <a:fillRect/>
          </a:stretch>
        </p:blipFill>
        <p:spPr>
          <a:xfrm>
            <a:off x="708486" y="2276872"/>
            <a:ext cx="2129833" cy="3905646"/>
          </a:xfrm>
          <a:prstGeom prst="rect">
            <a:avLst/>
          </a:prstGeom>
        </p:spPr>
      </p:pic>
      <p:pic>
        <p:nvPicPr>
          <p:cNvPr id="6" name="Grafik 5">
            <a:extLst>
              <a:ext uri="{FF2B5EF4-FFF2-40B4-BE49-F238E27FC236}">
                <a16:creationId xmlns:a16="http://schemas.microsoft.com/office/drawing/2014/main" id="{354C8B0E-4E01-428F-8D26-958F63E2FFF2}"/>
              </a:ext>
            </a:extLst>
          </p:cNvPr>
          <p:cNvPicPr>
            <a:picLocks noChangeAspect="1"/>
          </p:cNvPicPr>
          <p:nvPr/>
        </p:nvPicPr>
        <p:blipFill>
          <a:blip r:embed="rId4"/>
          <a:stretch>
            <a:fillRect/>
          </a:stretch>
        </p:blipFill>
        <p:spPr>
          <a:xfrm>
            <a:off x="3503712" y="1694535"/>
            <a:ext cx="6643497" cy="3942344"/>
          </a:xfrm>
          <a:prstGeom prst="rect">
            <a:avLst/>
          </a:prstGeom>
        </p:spPr>
      </p:pic>
    </p:spTree>
    <p:extLst>
      <p:ext uri="{BB962C8B-B14F-4D97-AF65-F5344CB8AC3E}">
        <p14:creationId xmlns:p14="http://schemas.microsoft.com/office/powerpoint/2010/main" val="11283060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Mauerwerk nach der Funktion</a:t>
            </a:r>
          </a:p>
        </p:txBody>
      </p:sp>
      <p:sp>
        <p:nvSpPr>
          <p:cNvPr id="4" name="Textfeld 3">
            <a:extLst>
              <a:ext uri="{FF2B5EF4-FFF2-40B4-BE49-F238E27FC236}">
                <a16:creationId xmlns:a16="http://schemas.microsoft.com/office/drawing/2014/main" id="{03D24C89-2069-4350-A3F4-7EC710DCEE17}"/>
              </a:ext>
            </a:extLst>
          </p:cNvPr>
          <p:cNvSpPr txBox="1"/>
          <p:nvPr/>
        </p:nvSpPr>
        <p:spPr>
          <a:xfrm>
            <a:off x="574998" y="1196752"/>
            <a:ext cx="1986313" cy="338554"/>
          </a:xfrm>
          <a:prstGeom prst="rect">
            <a:avLst/>
          </a:prstGeom>
          <a:noFill/>
        </p:spPr>
        <p:txBody>
          <a:bodyPr wrap="none" rtlCol="0">
            <a:spAutoFit/>
          </a:bodyPr>
          <a:lstStyle/>
          <a:p>
            <a:r>
              <a:rPr lang="de-DE" sz="1600" dirty="0">
                <a:solidFill>
                  <a:srgbClr val="009DEC"/>
                </a:solidFill>
              </a:rPr>
              <a:t>4. Tragende Wände</a:t>
            </a:r>
          </a:p>
        </p:txBody>
      </p:sp>
      <p:pic>
        <p:nvPicPr>
          <p:cNvPr id="5" name="Grafik 4">
            <a:extLst>
              <a:ext uri="{FF2B5EF4-FFF2-40B4-BE49-F238E27FC236}">
                <a16:creationId xmlns:a16="http://schemas.microsoft.com/office/drawing/2014/main" id="{2AE6D0C8-880F-41FB-888C-C52AB8753224}"/>
              </a:ext>
            </a:extLst>
          </p:cNvPr>
          <p:cNvPicPr>
            <a:picLocks noChangeAspect="1"/>
          </p:cNvPicPr>
          <p:nvPr/>
        </p:nvPicPr>
        <p:blipFill>
          <a:blip r:embed="rId3"/>
          <a:stretch>
            <a:fillRect/>
          </a:stretch>
        </p:blipFill>
        <p:spPr>
          <a:xfrm>
            <a:off x="3503712" y="1340768"/>
            <a:ext cx="6557560" cy="5049249"/>
          </a:xfrm>
          <a:prstGeom prst="rect">
            <a:avLst/>
          </a:prstGeom>
        </p:spPr>
      </p:pic>
    </p:spTree>
    <p:extLst>
      <p:ext uri="{BB962C8B-B14F-4D97-AF65-F5344CB8AC3E}">
        <p14:creationId xmlns:p14="http://schemas.microsoft.com/office/powerpoint/2010/main" val="2761579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Mauerwerk nach der Funktion</a:t>
            </a:r>
          </a:p>
        </p:txBody>
      </p:sp>
      <p:sp>
        <p:nvSpPr>
          <p:cNvPr id="4" name="Textfeld 3">
            <a:extLst>
              <a:ext uri="{FF2B5EF4-FFF2-40B4-BE49-F238E27FC236}">
                <a16:creationId xmlns:a16="http://schemas.microsoft.com/office/drawing/2014/main" id="{03D24C89-2069-4350-A3F4-7EC710DCEE17}"/>
              </a:ext>
            </a:extLst>
          </p:cNvPr>
          <p:cNvSpPr txBox="1"/>
          <p:nvPr/>
        </p:nvSpPr>
        <p:spPr>
          <a:xfrm>
            <a:off x="574998" y="1196752"/>
            <a:ext cx="2119491" cy="338554"/>
          </a:xfrm>
          <a:prstGeom prst="rect">
            <a:avLst/>
          </a:prstGeom>
          <a:noFill/>
        </p:spPr>
        <p:txBody>
          <a:bodyPr wrap="none" rtlCol="0">
            <a:spAutoFit/>
          </a:bodyPr>
          <a:lstStyle/>
          <a:p>
            <a:r>
              <a:rPr lang="de-DE" sz="1600" dirty="0">
                <a:solidFill>
                  <a:srgbClr val="009DEC"/>
                </a:solidFill>
              </a:rPr>
              <a:t>6. Kelleraußenwände</a:t>
            </a:r>
          </a:p>
        </p:txBody>
      </p:sp>
      <p:pic>
        <p:nvPicPr>
          <p:cNvPr id="5" name="Picture 4">
            <a:extLst>
              <a:ext uri="{FF2B5EF4-FFF2-40B4-BE49-F238E27FC236}">
                <a16:creationId xmlns:a16="http://schemas.microsoft.com/office/drawing/2014/main" id="{AEEE67BB-35BA-4566-9C37-483EC324F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695400" y="2095214"/>
            <a:ext cx="5076611" cy="26675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a:extLst>
              <a:ext uri="{FF2B5EF4-FFF2-40B4-BE49-F238E27FC236}">
                <a16:creationId xmlns:a16="http://schemas.microsoft.com/office/drawing/2014/main" id="{DF2CA915-41B6-4AB2-904C-4D900D513454}"/>
              </a:ext>
            </a:extLst>
          </p:cNvPr>
          <p:cNvPicPr>
            <a:picLocks noChangeAspect="1"/>
          </p:cNvPicPr>
          <p:nvPr/>
        </p:nvPicPr>
        <p:blipFill>
          <a:blip r:embed="rId4"/>
          <a:stretch>
            <a:fillRect/>
          </a:stretch>
        </p:blipFill>
        <p:spPr>
          <a:xfrm>
            <a:off x="6312024" y="1916832"/>
            <a:ext cx="5008116" cy="3376332"/>
          </a:xfrm>
          <a:prstGeom prst="rect">
            <a:avLst/>
          </a:prstGeom>
        </p:spPr>
      </p:pic>
    </p:spTree>
    <p:extLst>
      <p:ext uri="{BB962C8B-B14F-4D97-AF65-F5344CB8AC3E}">
        <p14:creationId xmlns:p14="http://schemas.microsoft.com/office/powerpoint/2010/main" val="45292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Details/Besonderheiten - Dehnungsfuge</a:t>
            </a:r>
          </a:p>
        </p:txBody>
      </p:sp>
      <p:pic>
        <p:nvPicPr>
          <p:cNvPr id="4" name="Picture 4" descr="22_04_B25">
            <a:extLst>
              <a:ext uri="{FF2B5EF4-FFF2-40B4-BE49-F238E27FC236}">
                <a16:creationId xmlns:a16="http://schemas.microsoft.com/office/drawing/2014/main" id="{9F765986-818A-44D7-A248-CCAC97DB7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8" y="3461273"/>
            <a:ext cx="2601913" cy="2513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b_08_49">
            <a:extLst>
              <a:ext uri="{FF2B5EF4-FFF2-40B4-BE49-F238E27FC236}">
                <a16:creationId xmlns:a16="http://schemas.microsoft.com/office/drawing/2014/main" id="{A40BB81C-E423-43E7-A0F6-CECA345CB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272" y="483008"/>
            <a:ext cx="2808312" cy="2721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a:extLst>
              <a:ext uri="{FF2B5EF4-FFF2-40B4-BE49-F238E27FC236}">
                <a16:creationId xmlns:a16="http://schemas.microsoft.com/office/drawing/2014/main" id="{2C010123-72D4-4B2C-A839-819863A4285B}"/>
              </a:ext>
            </a:extLst>
          </p:cNvPr>
          <p:cNvGrpSpPr>
            <a:grpSpLocks/>
          </p:cNvGrpSpPr>
          <p:nvPr/>
        </p:nvGrpSpPr>
        <p:grpSpPr bwMode="auto">
          <a:xfrm>
            <a:off x="1127446" y="1068910"/>
            <a:ext cx="2601913" cy="2209006"/>
            <a:chOff x="3167" y="641"/>
            <a:chExt cx="2833" cy="2763"/>
          </a:xfrm>
        </p:grpSpPr>
        <p:sp>
          <p:nvSpPr>
            <p:cNvPr id="7" name="Rectangle 8">
              <a:extLst>
                <a:ext uri="{FF2B5EF4-FFF2-40B4-BE49-F238E27FC236}">
                  <a16:creationId xmlns:a16="http://schemas.microsoft.com/office/drawing/2014/main" id="{811ECDD6-E354-4FF0-95D5-196A7BA7AC35}"/>
                </a:ext>
              </a:extLst>
            </p:cNvPr>
            <p:cNvSpPr>
              <a:spLocks noChangeArrowheads="1"/>
            </p:cNvSpPr>
            <p:nvPr/>
          </p:nvSpPr>
          <p:spPr bwMode="gray">
            <a:xfrm>
              <a:off x="3167" y="641"/>
              <a:ext cx="2833" cy="276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pic>
          <p:nvPicPr>
            <p:cNvPr id="8" name="Picture 9" descr="b_08_41">
              <a:extLst>
                <a:ext uri="{FF2B5EF4-FFF2-40B4-BE49-F238E27FC236}">
                  <a16:creationId xmlns:a16="http://schemas.microsoft.com/office/drawing/2014/main" id="{C41A835A-900B-443C-BFC4-7F7753CA33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5432"/>
            <a:stretch>
              <a:fillRect/>
            </a:stretch>
          </p:blipFill>
          <p:spPr bwMode="auto">
            <a:xfrm>
              <a:off x="3305" y="852"/>
              <a:ext cx="2594" cy="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12" descr="b_03_12">
            <a:extLst>
              <a:ext uri="{FF2B5EF4-FFF2-40B4-BE49-F238E27FC236}">
                <a16:creationId xmlns:a16="http://schemas.microsoft.com/office/drawing/2014/main" id="{16DC5DE1-44B0-47A4-BC05-99D58825A0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128" y="3717032"/>
            <a:ext cx="3589336" cy="2187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4">
            <a:extLst>
              <a:ext uri="{FF2B5EF4-FFF2-40B4-BE49-F238E27FC236}">
                <a16:creationId xmlns:a16="http://schemas.microsoft.com/office/drawing/2014/main" id="{624C63F9-BDB0-4146-9BB4-8CFB3E94BCEF}"/>
              </a:ext>
            </a:extLst>
          </p:cNvPr>
          <p:cNvGrpSpPr>
            <a:grpSpLocks/>
          </p:cNvGrpSpPr>
          <p:nvPr/>
        </p:nvGrpSpPr>
        <p:grpSpPr bwMode="auto">
          <a:xfrm>
            <a:off x="3887938" y="1565798"/>
            <a:ext cx="2301875" cy="4408487"/>
            <a:chOff x="4560" y="641"/>
            <a:chExt cx="1450" cy="2777"/>
          </a:xfrm>
        </p:grpSpPr>
        <p:pic>
          <p:nvPicPr>
            <p:cNvPr id="11" name="Picture 15" descr="b_08_50">
              <a:extLst>
                <a:ext uri="{FF2B5EF4-FFF2-40B4-BE49-F238E27FC236}">
                  <a16:creationId xmlns:a16="http://schemas.microsoft.com/office/drawing/2014/main" id="{7136E2DD-58A5-4FA6-8C24-4966BEED2A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829" t="51244" r="3183" b="4721"/>
            <a:stretch>
              <a:fillRect/>
            </a:stretch>
          </p:blipFill>
          <p:spPr bwMode="auto">
            <a:xfrm>
              <a:off x="4607" y="2063"/>
              <a:ext cx="1403" cy="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b_08_50">
              <a:extLst>
                <a:ext uri="{FF2B5EF4-FFF2-40B4-BE49-F238E27FC236}">
                  <a16:creationId xmlns:a16="http://schemas.microsoft.com/office/drawing/2014/main" id="{89A4F5D6-2007-4DE3-A740-8283B9C93F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572" r="2899" b="53438"/>
            <a:stretch>
              <a:fillRect/>
            </a:stretch>
          </p:blipFill>
          <p:spPr bwMode="auto">
            <a:xfrm>
              <a:off x="4560" y="642"/>
              <a:ext cx="1440"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7">
              <a:extLst>
                <a:ext uri="{FF2B5EF4-FFF2-40B4-BE49-F238E27FC236}">
                  <a16:creationId xmlns:a16="http://schemas.microsoft.com/office/drawing/2014/main" id="{64F14879-7176-4EB4-851B-10329CF8B9E1}"/>
                </a:ext>
              </a:extLst>
            </p:cNvPr>
            <p:cNvSpPr>
              <a:spLocks noChangeArrowheads="1"/>
            </p:cNvSpPr>
            <p:nvPr/>
          </p:nvSpPr>
          <p:spPr bwMode="gray">
            <a:xfrm>
              <a:off x="4581" y="2042"/>
              <a:ext cx="1419" cy="1376"/>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14" name="Rectangle 18">
              <a:extLst>
                <a:ext uri="{FF2B5EF4-FFF2-40B4-BE49-F238E27FC236}">
                  <a16:creationId xmlns:a16="http://schemas.microsoft.com/office/drawing/2014/main" id="{FFC592AC-3A36-41C2-998F-CED9CE1171C5}"/>
                </a:ext>
              </a:extLst>
            </p:cNvPr>
            <p:cNvSpPr>
              <a:spLocks noChangeArrowheads="1"/>
            </p:cNvSpPr>
            <p:nvPr/>
          </p:nvSpPr>
          <p:spPr bwMode="gray">
            <a:xfrm>
              <a:off x="4581" y="641"/>
              <a:ext cx="1419" cy="1376"/>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spTree>
    <p:extLst>
      <p:ext uri="{BB962C8B-B14F-4D97-AF65-F5344CB8AC3E}">
        <p14:creationId xmlns:p14="http://schemas.microsoft.com/office/powerpoint/2010/main" val="20913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Details/Besonderheiten – Vakuumisolationspaneele </a:t>
            </a:r>
            <a:r>
              <a:rPr lang="de-DE" altLang="de-DE" sz="2800" dirty="0" err="1">
                <a:solidFill>
                  <a:srgbClr val="009DEC"/>
                </a:solidFill>
              </a:rPr>
              <a:t>Lamda</a:t>
            </a:r>
            <a:r>
              <a:rPr lang="de-DE" altLang="de-DE" sz="2800" dirty="0">
                <a:solidFill>
                  <a:srgbClr val="009DEC"/>
                </a:solidFill>
              </a:rPr>
              <a:t> = 0,004W/</a:t>
            </a:r>
            <a:r>
              <a:rPr lang="de-DE" altLang="de-DE" sz="2800" dirty="0" err="1">
                <a:solidFill>
                  <a:srgbClr val="009DEC"/>
                </a:solidFill>
              </a:rPr>
              <a:t>mK</a:t>
            </a:r>
            <a:endParaRPr lang="de-DE" altLang="de-DE" sz="2800" dirty="0">
              <a:solidFill>
                <a:srgbClr val="009DEC"/>
              </a:solidFill>
            </a:endParaRPr>
          </a:p>
        </p:txBody>
      </p:sp>
      <p:pic>
        <p:nvPicPr>
          <p:cNvPr id="15" name="Picture 4" descr="20">
            <a:extLst>
              <a:ext uri="{FF2B5EF4-FFF2-40B4-BE49-F238E27FC236}">
                <a16:creationId xmlns:a16="http://schemas.microsoft.com/office/drawing/2014/main" id="{3CF03B4C-1223-47FF-AF62-CE164952F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1412776"/>
            <a:ext cx="3394075"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20">
            <a:extLst>
              <a:ext uri="{FF2B5EF4-FFF2-40B4-BE49-F238E27FC236}">
                <a16:creationId xmlns:a16="http://schemas.microsoft.com/office/drawing/2014/main" id="{434E2750-0129-44EA-A160-D1F9A669A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832" y="1914525"/>
            <a:ext cx="4038600" cy="3028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1556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61032" y="344643"/>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Fragen zur Wandarten</a:t>
            </a:r>
          </a:p>
        </p:txBody>
      </p:sp>
      <p:sp>
        <p:nvSpPr>
          <p:cNvPr id="4" name="Textfeld 3">
            <a:extLst>
              <a:ext uri="{FF2B5EF4-FFF2-40B4-BE49-F238E27FC236}">
                <a16:creationId xmlns:a16="http://schemas.microsoft.com/office/drawing/2014/main" id="{84409BF2-D47A-4AAE-B7D3-35998AF9E1FC}"/>
              </a:ext>
            </a:extLst>
          </p:cNvPr>
          <p:cNvSpPr txBox="1"/>
          <p:nvPr/>
        </p:nvSpPr>
        <p:spPr>
          <a:xfrm>
            <a:off x="561032" y="1120575"/>
            <a:ext cx="9914061" cy="369332"/>
          </a:xfrm>
          <a:prstGeom prst="rect">
            <a:avLst/>
          </a:prstGeom>
          <a:noFill/>
        </p:spPr>
        <p:txBody>
          <a:bodyPr wrap="none" rtlCol="0">
            <a:spAutoFit/>
          </a:bodyPr>
          <a:lstStyle/>
          <a:p>
            <a:r>
              <a:rPr lang="de-DE" sz="1800" dirty="0"/>
              <a:t>1. Welche Vorteile stehen für die funktionsgetrennte gegenüber der </a:t>
            </a:r>
            <a:r>
              <a:rPr lang="de-DE" sz="1800" dirty="0" err="1"/>
              <a:t>monolitischen</a:t>
            </a:r>
            <a:r>
              <a:rPr lang="de-DE" sz="1800" dirty="0"/>
              <a:t> Außenwand?</a:t>
            </a:r>
          </a:p>
        </p:txBody>
      </p:sp>
      <p:sp>
        <p:nvSpPr>
          <p:cNvPr id="14" name="Textfeld 13">
            <a:extLst>
              <a:ext uri="{FF2B5EF4-FFF2-40B4-BE49-F238E27FC236}">
                <a16:creationId xmlns:a16="http://schemas.microsoft.com/office/drawing/2014/main" id="{893EA034-D99E-4F63-912D-46D4940B3D0A}"/>
              </a:ext>
            </a:extLst>
          </p:cNvPr>
          <p:cNvSpPr txBox="1"/>
          <p:nvPr/>
        </p:nvSpPr>
        <p:spPr>
          <a:xfrm>
            <a:off x="557185" y="1489907"/>
            <a:ext cx="11210761" cy="2062103"/>
          </a:xfrm>
          <a:prstGeom prst="rect">
            <a:avLst/>
          </a:prstGeom>
          <a:noFill/>
        </p:spPr>
        <p:txBody>
          <a:bodyPr wrap="square" rtlCol="0">
            <a:spAutoFit/>
          </a:bodyPr>
          <a:lstStyle/>
          <a:p>
            <a:pPr marL="285750" indent="-285750">
              <a:buFontTx/>
              <a:buChar char="-"/>
            </a:pPr>
            <a:r>
              <a:rPr lang="de-DE" sz="1600" dirty="0"/>
              <a:t>Optimierung der Anforderung.</a:t>
            </a:r>
          </a:p>
          <a:p>
            <a:pPr marL="285750" indent="-285750">
              <a:buFontTx/>
              <a:buChar char="-"/>
            </a:pPr>
            <a:r>
              <a:rPr lang="de-DE" sz="1600" dirty="0"/>
              <a:t>Schlanke Bauweise.</a:t>
            </a:r>
          </a:p>
          <a:p>
            <a:pPr marL="285750" indent="-285750">
              <a:buFontTx/>
              <a:buChar char="-"/>
            </a:pPr>
            <a:r>
              <a:rPr lang="de-DE" sz="1600" dirty="0"/>
              <a:t>Zielkonflikte der Bauphysik (Schallschutz, Tauwasser, Brandschutz, Wärmeschutz usw.) werden vermieden.</a:t>
            </a:r>
          </a:p>
          <a:p>
            <a:pPr marL="285750" indent="-285750">
              <a:buFontTx/>
              <a:buChar char="-"/>
            </a:pPr>
            <a:r>
              <a:rPr lang="de-DE" sz="1600" dirty="0"/>
              <a:t>Bessere Planbarkeit und einfache Bauausführung.</a:t>
            </a:r>
          </a:p>
          <a:p>
            <a:pPr marL="285750" indent="-285750">
              <a:buFontTx/>
              <a:buChar char="-"/>
            </a:pPr>
            <a:r>
              <a:rPr lang="de-DE" sz="1600" dirty="0"/>
              <a:t>Nachhaltigkeit und Ökologie.</a:t>
            </a:r>
          </a:p>
          <a:p>
            <a:pPr marL="285750" indent="-285750">
              <a:buFontTx/>
              <a:buChar char="-"/>
            </a:pPr>
            <a:endParaRPr lang="de-DE" sz="1600" dirty="0"/>
          </a:p>
          <a:p>
            <a:pPr marL="285750" indent="-285750">
              <a:buFontTx/>
              <a:buChar char="-"/>
            </a:pPr>
            <a:endParaRPr lang="de-DE" sz="1600" dirty="0"/>
          </a:p>
          <a:p>
            <a:pPr marL="285750" indent="-285750">
              <a:buFontTx/>
              <a:buChar char="-"/>
            </a:pPr>
            <a:endParaRPr lang="de-DE" sz="1600" dirty="0"/>
          </a:p>
        </p:txBody>
      </p:sp>
      <p:sp>
        <p:nvSpPr>
          <p:cNvPr id="15" name="Textfeld 14">
            <a:extLst>
              <a:ext uri="{FF2B5EF4-FFF2-40B4-BE49-F238E27FC236}">
                <a16:creationId xmlns:a16="http://schemas.microsoft.com/office/drawing/2014/main" id="{F49CD71D-F089-4F6B-A343-35F8FEE59D81}"/>
              </a:ext>
            </a:extLst>
          </p:cNvPr>
          <p:cNvSpPr txBox="1"/>
          <p:nvPr/>
        </p:nvSpPr>
        <p:spPr>
          <a:xfrm>
            <a:off x="557185" y="2965991"/>
            <a:ext cx="8092728" cy="369332"/>
          </a:xfrm>
          <a:prstGeom prst="rect">
            <a:avLst/>
          </a:prstGeom>
          <a:noFill/>
        </p:spPr>
        <p:txBody>
          <a:bodyPr wrap="none" rtlCol="0">
            <a:spAutoFit/>
          </a:bodyPr>
          <a:lstStyle/>
          <a:p>
            <a:r>
              <a:rPr lang="de-DE" sz="1800" dirty="0"/>
              <a:t>2. Warum sollte eine Wand immer verputzt oder zumindest verspachtelt sein?</a:t>
            </a:r>
          </a:p>
        </p:txBody>
      </p:sp>
      <p:sp>
        <p:nvSpPr>
          <p:cNvPr id="17" name="Textfeld 16">
            <a:extLst>
              <a:ext uri="{FF2B5EF4-FFF2-40B4-BE49-F238E27FC236}">
                <a16:creationId xmlns:a16="http://schemas.microsoft.com/office/drawing/2014/main" id="{21084426-7A2D-4F10-B5C5-7205B8FAF6E4}"/>
              </a:ext>
            </a:extLst>
          </p:cNvPr>
          <p:cNvSpPr txBox="1"/>
          <p:nvPr/>
        </p:nvSpPr>
        <p:spPr>
          <a:xfrm>
            <a:off x="557185" y="3382733"/>
            <a:ext cx="11490390" cy="830997"/>
          </a:xfrm>
          <a:prstGeom prst="rect">
            <a:avLst/>
          </a:prstGeom>
          <a:noFill/>
        </p:spPr>
        <p:txBody>
          <a:bodyPr wrap="none" rtlCol="0">
            <a:spAutoFit/>
          </a:bodyPr>
          <a:lstStyle/>
          <a:p>
            <a:r>
              <a:rPr lang="de-DE" sz="1600" dirty="0"/>
              <a:t>Das GEG berücksichtigt in der Energiebilanz auch eine Luftwechselrate. Ist z. B. die </a:t>
            </a:r>
            <a:r>
              <a:rPr lang="de-DE" sz="1600" dirty="0" err="1"/>
              <a:t>Abseitenwand</a:t>
            </a:r>
            <a:r>
              <a:rPr lang="de-DE" sz="1600" dirty="0"/>
              <a:t> im Dachgeschoss oder </a:t>
            </a:r>
          </a:p>
          <a:p>
            <a:r>
              <a:rPr lang="de-DE" sz="1600" dirty="0"/>
              <a:t>die Installationswände nicht verputzt entweicht dann unter Umständen Luft und führt zum Energieverlust. Auch ist der Aspekt</a:t>
            </a:r>
          </a:p>
          <a:p>
            <a:r>
              <a:rPr lang="de-DE" sz="1600" dirty="0"/>
              <a:t>der Weiterleitung von Rauch im Brandfall nicht zu unterschätzen.</a:t>
            </a:r>
          </a:p>
        </p:txBody>
      </p:sp>
      <p:sp>
        <p:nvSpPr>
          <p:cNvPr id="18" name="Textfeld 17">
            <a:extLst>
              <a:ext uri="{FF2B5EF4-FFF2-40B4-BE49-F238E27FC236}">
                <a16:creationId xmlns:a16="http://schemas.microsoft.com/office/drawing/2014/main" id="{300687B9-B681-4251-BC6C-1274427E04A5}"/>
              </a:ext>
            </a:extLst>
          </p:cNvPr>
          <p:cNvSpPr txBox="1"/>
          <p:nvPr/>
        </p:nvSpPr>
        <p:spPr>
          <a:xfrm>
            <a:off x="583211" y="4225254"/>
            <a:ext cx="7887800" cy="369332"/>
          </a:xfrm>
          <a:prstGeom prst="rect">
            <a:avLst/>
          </a:prstGeom>
          <a:noFill/>
        </p:spPr>
        <p:txBody>
          <a:bodyPr wrap="none" rtlCol="0">
            <a:spAutoFit/>
          </a:bodyPr>
          <a:lstStyle/>
          <a:p>
            <a:r>
              <a:rPr lang="de-DE" sz="1800" dirty="0"/>
              <a:t>3. Welche Stärken haben im Regelfall eine Außenwand aus Kalksandstein?</a:t>
            </a:r>
          </a:p>
        </p:txBody>
      </p:sp>
      <p:sp>
        <p:nvSpPr>
          <p:cNvPr id="19" name="Textfeld 18">
            <a:extLst>
              <a:ext uri="{FF2B5EF4-FFF2-40B4-BE49-F238E27FC236}">
                <a16:creationId xmlns:a16="http://schemas.microsoft.com/office/drawing/2014/main" id="{0955CE98-9F20-4462-BB4D-25D37EA4DCD3}"/>
              </a:ext>
            </a:extLst>
          </p:cNvPr>
          <p:cNvSpPr txBox="1"/>
          <p:nvPr/>
        </p:nvSpPr>
        <p:spPr>
          <a:xfrm>
            <a:off x="583211" y="4642130"/>
            <a:ext cx="3220753" cy="338554"/>
          </a:xfrm>
          <a:prstGeom prst="rect">
            <a:avLst/>
          </a:prstGeom>
          <a:noFill/>
        </p:spPr>
        <p:txBody>
          <a:bodyPr wrap="none" rtlCol="0">
            <a:spAutoFit/>
          </a:bodyPr>
          <a:lstStyle/>
          <a:p>
            <a:r>
              <a:rPr lang="de-DE" sz="1600" dirty="0"/>
              <a:t>17,5 cm, eventuell 20 oder 24 cm</a:t>
            </a:r>
          </a:p>
        </p:txBody>
      </p:sp>
    </p:spTree>
    <p:extLst>
      <p:ext uri="{BB962C8B-B14F-4D97-AF65-F5344CB8AC3E}">
        <p14:creationId xmlns:p14="http://schemas.microsoft.com/office/powerpoint/2010/main" val="27894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0D870AA1-65BA-4199-9D26-B57D47955463}"/>
              </a:ext>
            </a:extLst>
          </p:cNvPr>
          <p:cNvSpPr txBox="1">
            <a:spLocks noChangeArrowheads="1"/>
          </p:cNvSpPr>
          <p:nvPr/>
        </p:nvSpPr>
        <p:spPr bwMode="auto">
          <a:xfrm>
            <a:off x="623392" y="332656"/>
            <a:ext cx="904939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sz="2800" dirty="0">
                <a:solidFill>
                  <a:srgbClr val="009DEC"/>
                </a:solidFill>
              </a:rPr>
              <a:t>Klassifizierung von Mauerwerk</a:t>
            </a:r>
            <a:endParaRPr lang="de-DE" altLang="de-DE" sz="2800" dirty="0"/>
          </a:p>
        </p:txBody>
      </p:sp>
      <p:sp>
        <p:nvSpPr>
          <p:cNvPr id="2" name="Textfeld 1">
            <a:extLst>
              <a:ext uri="{FF2B5EF4-FFF2-40B4-BE49-F238E27FC236}">
                <a16:creationId xmlns:a16="http://schemas.microsoft.com/office/drawing/2014/main" id="{C090A03E-7C4E-4802-A0AA-A05CDE3BD180}"/>
              </a:ext>
            </a:extLst>
          </p:cNvPr>
          <p:cNvSpPr txBox="1"/>
          <p:nvPr/>
        </p:nvSpPr>
        <p:spPr>
          <a:xfrm>
            <a:off x="695400" y="1628800"/>
            <a:ext cx="2295693" cy="338554"/>
          </a:xfrm>
          <a:prstGeom prst="rect">
            <a:avLst/>
          </a:prstGeom>
          <a:noFill/>
        </p:spPr>
        <p:txBody>
          <a:bodyPr wrap="none" rtlCol="0">
            <a:spAutoFit/>
          </a:bodyPr>
          <a:lstStyle/>
          <a:p>
            <a:r>
              <a:rPr lang="de-DE" sz="1600" b="1" dirty="0"/>
              <a:t>1. Verwendete Steine:</a:t>
            </a:r>
          </a:p>
        </p:txBody>
      </p:sp>
      <p:sp>
        <p:nvSpPr>
          <p:cNvPr id="6" name="Textfeld 5">
            <a:extLst>
              <a:ext uri="{FF2B5EF4-FFF2-40B4-BE49-F238E27FC236}">
                <a16:creationId xmlns:a16="http://schemas.microsoft.com/office/drawing/2014/main" id="{23119721-C57C-48AF-BCF1-B8B18CA1862C}"/>
              </a:ext>
            </a:extLst>
          </p:cNvPr>
          <p:cNvSpPr txBox="1"/>
          <p:nvPr/>
        </p:nvSpPr>
        <p:spPr>
          <a:xfrm>
            <a:off x="3287688" y="1628800"/>
            <a:ext cx="1984710" cy="338554"/>
          </a:xfrm>
          <a:prstGeom prst="rect">
            <a:avLst/>
          </a:prstGeom>
          <a:noFill/>
        </p:spPr>
        <p:txBody>
          <a:bodyPr wrap="none" rtlCol="0">
            <a:spAutoFit/>
          </a:bodyPr>
          <a:lstStyle/>
          <a:p>
            <a:r>
              <a:rPr lang="de-DE" sz="1600" b="1" dirty="0"/>
              <a:t>2. Nach Verfugung</a:t>
            </a:r>
          </a:p>
        </p:txBody>
      </p:sp>
      <p:sp>
        <p:nvSpPr>
          <p:cNvPr id="10" name="Textfeld 9">
            <a:extLst>
              <a:ext uri="{FF2B5EF4-FFF2-40B4-BE49-F238E27FC236}">
                <a16:creationId xmlns:a16="http://schemas.microsoft.com/office/drawing/2014/main" id="{3BA4C4F7-FE45-48F8-A0C8-57C65A42B4E9}"/>
              </a:ext>
            </a:extLst>
          </p:cNvPr>
          <p:cNvSpPr txBox="1"/>
          <p:nvPr/>
        </p:nvSpPr>
        <p:spPr>
          <a:xfrm>
            <a:off x="5629908" y="1628800"/>
            <a:ext cx="2146742" cy="338554"/>
          </a:xfrm>
          <a:prstGeom prst="rect">
            <a:avLst/>
          </a:prstGeom>
          <a:noFill/>
        </p:spPr>
        <p:txBody>
          <a:bodyPr wrap="none" rtlCol="0">
            <a:spAutoFit/>
          </a:bodyPr>
          <a:lstStyle/>
          <a:p>
            <a:r>
              <a:rPr lang="de-DE" sz="1600" b="1" dirty="0"/>
              <a:t>3. Nach Sichtbarkeit</a:t>
            </a:r>
          </a:p>
        </p:txBody>
      </p:sp>
      <p:sp>
        <p:nvSpPr>
          <p:cNvPr id="11" name="Textfeld 10">
            <a:extLst>
              <a:ext uri="{FF2B5EF4-FFF2-40B4-BE49-F238E27FC236}">
                <a16:creationId xmlns:a16="http://schemas.microsoft.com/office/drawing/2014/main" id="{B6BA0E4B-23DB-486E-8738-2056CBB60C1D}"/>
              </a:ext>
            </a:extLst>
          </p:cNvPr>
          <p:cNvSpPr txBox="1"/>
          <p:nvPr/>
        </p:nvSpPr>
        <p:spPr>
          <a:xfrm flipH="1">
            <a:off x="8082284" y="1628800"/>
            <a:ext cx="2478211" cy="338554"/>
          </a:xfrm>
          <a:prstGeom prst="rect">
            <a:avLst/>
          </a:prstGeom>
          <a:noFill/>
        </p:spPr>
        <p:txBody>
          <a:bodyPr wrap="square" rtlCol="0">
            <a:spAutoFit/>
          </a:bodyPr>
          <a:lstStyle/>
          <a:p>
            <a:r>
              <a:rPr lang="de-DE" sz="1600" b="1" dirty="0"/>
              <a:t>4. Statische Funktion</a:t>
            </a:r>
          </a:p>
        </p:txBody>
      </p:sp>
      <p:sp>
        <p:nvSpPr>
          <p:cNvPr id="12" name="Textfeld 11">
            <a:extLst>
              <a:ext uri="{FF2B5EF4-FFF2-40B4-BE49-F238E27FC236}">
                <a16:creationId xmlns:a16="http://schemas.microsoft.com/office/drawing/2014/main" id="{1DB24A67-A3A9-4973-A1C1-FB186FB48761}"/>
              </a:ext>
            </a:extLst>
          </p:cNvPr>
          <p:cNvSpPr txBox="1"/>
          <p:nvPr/>
        </p:nvSpPr>
        <p:spPr>
          <a:xfrm>
            <a:off x="695400" y="2136501"/>
            <a:ext cx="2089033" cy="892552"/>
          </a:xfrm>
          <a:prstGeom prst="rect">
            <a:avLst/>
          </a:prstGeom>
          <a:noFill/>
        </p:spPr>
        <p:txBody>
          <a:bodyPr wrap="none" rtlCol="0">
            <a:spAutoFit/>
          </a:bodyPr>
          <a:lstStyle/>
          <a:p>
            <a:r>
              <a:rPr lang="de-DE" dirty="0"/>
              <a:t>1.1 Natürliche Steine</a:t>
            </a:r>
          </a:p>
          <a:p>
            <a:pPr marL="285750" indent="-285750">
              <a:buFontTx/>
              <a:buChar char="-"/>
            </a:pPr>
            <a:r>
              <a:rPr lang="de-DE" dirty="0"/>
              <a:t>Natursteinmauerwerk</a:t>
            </a:r>
          </a:p>
          <a:p>
            <a:pPr marL="285750" indent="-285750">
              <a:buFontTx/>
              <a:buChar char="-"/>
            </a:pPr>
            <a:r>
              <a:rPr lang="de-DE" dirty="0"/>
              <a:t>Bruchsteinmauerwerk</a:t>
            </a:r>
          </a:p>
          <a:p>
            <a:pPr marL="285750" indent="-285750">
              <a:buFontTx/>
              <a:buChar char="-"/>
            </a:pPr>
            <a:r>
              <a:rPr lang="de-DE" dirty="0"/>
              <a:t>Zyklopenmauerwerk</a:t>
            </a:r>
          </a:p>
        </p:txBody>
      </p:sp>
      <p:sp>
        <p:nvSpPr>
          <p:cNvPr id="13" name="Textfeld 12">
            <a:extLst>
              <a:ext uri="{FF2B5EF4-FFF2-40B4-BE49-F238E27FC236}">
                <a16:creationId xmlns:a16="http://schemas.microsoft.com/office/drawing/2014/main" id="{64EA1CA3-F5DF-4F45-A70B-D89F808A566D}"/>
              </a:ext>
            </a:extLst>
          </p:cNvPr>
          <p:cNvSpPr txBox="1"/>
          <p:nvPr/>
        </p:nvSpPr>
        <p:spPr>
          <a:xfrm>
            <a:off x="695400" y="3217161"/>
            <a:ext cx="1914307" cy="1692771"/>
          </a:xfrm>
          <a:prstGeom prst="rect">
            <a:avLst/>
          </a:prstGeom>
          <a:noFill/>
        </p:spPr>
        <p:txBody>
          <a:bodyPr wrap="none" rtlCol="0">
            <a:spAutoFit/>
          </a:bodyPr>
          <a:lstStyle/>
          <a:p>
            <a:r>
              <a:rPr lang="de-DE" dirty="0"/>
              <a:t>1.2 Künstliche Steine</a:t>
            </a:r>
          </a:p>
          <a:p>
            <a:pPr marL="285750" indent="-285750">
              <a:buFontTx/>
              <a:buChar char="-"/>
            </a:pPr>
            <a:r>
              <a:rPr lang="de-DE" dirty="0"/>
              <a:t>Kalksandsteine</a:t>
            </a:r>
          </a:p>
          <a:p>
            <a:pPr marL="285750" indent="-285750">
              <a:buFontTx/>
              <a:buChar char="-"/>
            </a:pPr>
            <a:r>
              <a:rPr lang="de-DE" dirty="0"/>
              <a:t>Mauerziegel</a:t>
            </a:r>
          </a:p>
          <a:p>
            <a:pPr marL="285750" indent="-285750">
              <a:buFontTx/>
              <a:buChar char="-"/>
            </a:pPr>
            <a:r>
              <a:rPr lang="de-DE" dirty="0"/>
              <a:t>Porenbetonsteine</a:t>
            </a:r>
          </a:p>
          <a:p>
            <a:pPr marL="285750" indent="-285750">
              <a:buFontTx/>
              <a:buChar char="-"/>
            </a:pPr>
            <a:r>
              <a:rPr lang="de-DE" dirty="0"/>
              <a:t>Betonwerksteine</a:t>
            </a:r>
          </a:p>
          <a:p>
            <a:pPr marL="285750" indent="-285750">
              <a:buFontTx/>
              <a:buChar char="-"/>
            </a:pPr>
            <a:r>
              <a:rPr lang="de-DE" dirty="0"/>
              <a:t>Maßgerechte Natur</a:t>
            </a:r>
          </a:p>
          <a:p>
            <a:r>
              <a:rPr lang="de-DE" dirty="0"/>
              <a:t>      steine</a:t>
            </a:r>
          </a:p>
          <a:p>
            <a:pPr marL="285750" indent="-285750">
              <a:buFontTx/>
              <a:buChar char="-"/>
            </a:pPr>
            <a:endParaRPr lang="de-DE" dirty="0"/>
          </a:p>
        </p:txBody>
      </p:sp>
      <p:sp>
        <p:nvSpPr>
          <p:cNvPr id="14" name="Textfeld 13">
            <a:extLst>
              <a:ext uri="{FF2B5EF4-FFF2-40B4-BE49-F238E27FC236}">
                <a16:creationId xmlns:a16="http://schemas.microsoft.com/office/drawing/2014/main" id="{4EB0811C-012D-4C94-99AA-2C04DA768426}"/>
              </a:ext>
            </a:extLst>
          </p:cNvPr>
          <p:cNvSpPr txBox="1"/>
          <p:nvPr/>
        </p:nvSpPr>
        <p:spPr>
          <a:xfrm flipH="1">
            <a:off x="3287688" y="2136501"/>
            <a:ext cx="1898498" cy="292388"/>
          </a:xfrm>
          <a:prstGeom prst="rect">
            <a:avLst/>
          </a:prstGeom>
          <a:noFill/>
        </p:spPr>
        <p:txBody>
          <a:bodyPr wrap="square" rtlCol="0">
            <a:spAutoFit/>
          </a:bodyPr>
          <a:lstStyle/>
          <a:p>
            <a:r>
              <a:rPr lang="de-DE" dirty="0"/>
              <a:t>- Trockenmauerwerk</a:t>
            </a:r>
          </a:p>
        </p:txBody>
      </p:sp>
      <p:sp>
        <p:nvSpPr>
          <p:cNvPr id="15" name="Textfeld 14">
            <a:extLst>
              <a:ext uri="{FF2B5EF4-FFF2-40B4-BE49-F238E27FC236}">
                <a16:creationId xmlns:a16="http://schemas.microsoft.com/office/drawing/2014/main" id="{4EC0191D-E8B5-415F-829B-B986ED3A358E}"/>
              </a:ext>
            </a:extLst>
          </p:cNvPr>
          <p:cNvSpPr txBox="1"/>
          <p:nvPr/>
        </p:nvSpPr>
        <p:spPr>
          <a:xfrm>
            <a:off x="3287688" y="2440615"/>
            <a:ext cx="1656184" cy="292388"/>
          </a:xfrm>
          <a:prstGeom prst="rect">
            <a:avLst/>
          </a:prstGeom>
          <a:noFill/>
        </p:spPr>
        <p:txBody>
          <a:bodyPr wrap="square" rtlCol="0">
            <a:spAutoFit/>
          </a:bodyPr>
          <a:lstStyle/>
          <a:p>
            <a:r>
              <a:rPr lang="de-DE" dirty="0"/>
              <a:t>- Mischmauerwerk</a:t>
            </a:r>
          </a:p>
        </p:txBody>
      </p:sp>
      <p:sp>
        <p:nvSpPr>
          <p:cNvPr id="16" name="Textfeld 15">
            <a:extLst>
              <a:ext uri="{FF2B5EF4-FFF2-40B4-BE49-F238E27FC236}">
                <a16:creationId xmlns:a16="http://schemas.microsoft.com/office/drawing/2014/main" id="{A3B58021-EFE3-4B4A-8D54-806780E64C8F}"/>
              </a:ext>
            </a:extLst>
          </p:cNvPr>
          <p:cNvSpPr txBox="1"/>
          <p:nvPr/>
        </p:nvSpPr>
        <p:spPr>
          <a:xfrm>
            <a:off x="3287688" y="2736062"/>
            <a:ext cx="1579278" cy="292388"/>
          </a:xfrm>
          <a:prstGeom prst="rect">
            <a:avLst/>
          </a:prstGeom>
          <a:noFill/>
        </p:spPr>
        <p:txBody>
          <a:bodyPr wrap="none" rtlCol="0">
            <a:spAutoFit/>
          </a:bodyPr>
          <a:lstStyle/>
          <a:p>
            <a:r>
              <a:rPr lang="de-DE" dirty="0"/>
              <a:t>- Mörtelmauerwerk</a:t>
            </a:r>
          </a:p>
        </p:txBody>
      </p:sp>
      <p:sp>
        <p:nvSpPr>
          <p:cNvPr id="17" name="Textfeld 16">
            <a:extLst>
              <a:ext uri="{FF2B5EF4-FFF2-40B4-BE49-F238E27FC236}">
                <a16:creationId xmlns:a16="http://schemas.microsoft.com/office/drawing/2014/main" id="{B129E583-5586-49D2-9E8D-368D3E503AE5}"/>
              </a:ext>
            </a:extLst>
          </p:cNvPr>
          <p:cNvSpPr txBox="1"/>
          <p:nvPr/>
        </p:nvSpPr>
        <p:spPr>
          <a:xfrm>
            <a:off x="3647728" y="4293096"/>
            <a:ext cx="184731" cy="492443"/>
          </a:xfrm>
          <a:prstGeom prst="rect">
            <a:avLst/>
          </a:prstGeom>
          <a:noFill/>
        </p:spPr>
        <p:txBody>
          <a:bodyPr wrap="none" rtlCol="0">
            <a:spAutoFit/>
          </a:bodyPr>
          <a:lstStyle/>
          <a:p>
            <a:endParaRPr lang="de-DE" dirty="0"/>
          </a:p>
          <a:p>
            <a:endParaRPr lang="de-DE" dirty="0"/>
          </a:p>
        </p:txBody>
      </p:sp>
      <p:sp>
        <p:nvSpPr>
          <p:cNvPr id="20" name="Textfeld 19">
            <a:extLst>
              <a:ext uri="{FF2B5EF4-FFF2-40B4-BE49-F238E27FC236}">
                <a16:creationId xmlns:a16="http://schemas.microsoft.com/office/drawing/2014/main" id="{52D304A4-BFCC-4FA8-96EF-B0623435AEC6}"/>
              </a:ext>
            </a:extLst>
          </p:cNvPr>
          <p:cNvSpPr txBox="1"/>
          <p:nvPr/>
        </p:nvSpPr>
        <p:spPr>
          <a:xfrm>
            <a:off x="5629908" y="2136501"/>
            <a:ext cx="1568058" cy="292388"/>
          </a:xfrm>
          <a:prstGeom prst="rect">
            <a:avLst/>
          </a:prstGeom>
          <a:noFill/>
        </p:spPr>
        <p:txBody>
          <a:bodyPr wrap="none" rtlCol="0">
            <a:spAutoFit/>
          </a:bodyPr>
          <a:lstStyle/>
          <a:p>
            <a:r>
              <a:rPr lang="de-DE" dirty="0"/>
              <a:t>1. Sichtmauerwerk</a:t>
            </a:r>
          </a:p>
        </p:txBody>
      </p:sp>
      <p:sp>
        <p:nvSpPr>
          <p:cNvPr id="21" name="Textfeld 20">
            <a:extLst>
              <a:ext uri="{FF2B5EF4-FFF2-40B4-BE49-F238E27FC236}">
                <a16:creationId xmlns:a16="http://schemas.microsoft.com/office/drawing/2014/main" id="{09193FC8-A1B0-43F5-8BD9-B0BC0960E1B4}"/>
              </a:ext>
            </a:extLst>
          </p:cNvPr>
          <p:cNvSpPr txBox="1"/>
          <p:nvPr/>
        </p:nvSpPr>
        <p:spPr>
          <a:xfrm>
            <a:off x="5629908" y="2474356"/>
            <a:ext cx="1857047" cy="292388"/>
          </a:xfrm>
          <a:prstGeom prst="rect">
            <a:avLst/>
          </a:prstGeom>
          <a:noFill/>
        </p:spPr>
        <p:txBody>
          <a:bodyPr wrap="none" rtlCol="0">
            <a:spAutoFit/>
          </a:bodyPr>
          <a:lstStyle/>
          <a:p>
            <a:r>
              <a:rPr lang="de-DE" dirty="0"/>
              <a:t>2. Verblendmauerwerk</a:t>
            </a:r>
          </a:p>
        </p:txBody>
      </p:sp>
      <p:sp>
        <p:nvSpPr>
          <p:cNvPr id="22" name="Textfeld 21">
            <a:extLst>
              <a:ext uri="{FF2B5EF4-FFF2-40B4-BE49-F238E27FC236}">
                <a16:creationId xmlns:a16="http://schemas.microsoft.com/office/drawing/2014/main" id="{DA6E857C-BCE6-4702-B124-C59F02675A8D}"/>
              </a:ext>
            </a:extLst>
          </p:cNvPr>
          <p:cNvSpPr txBox="1"/>
          <p:nvPr/>
        </p:nvSpPr>
        <p:spPr>
          <a:xfrm>
            <a:off x="5629908" y="2796065"/>
            <a:ext cx="2592288" cy="292388"/>
          </a:xfrm>
          <a:prstGeom prst="rect">
            <a:avLst/>
          </a:prstGeom>
          <a:noFill/>
        </p:spPr>
        <p:txBody>
          <a:bodyPr wrap="square" rtlCol="0">
            <a:spAutoFit/>
          </a:bodyPr>
          <a:lstStyle/>
          <a:p>
            <a:r>
              <a:rPr lang="de-DE" dirty="0"/>
              <a:t>3. Verputztes Mauerwerk</a:t>
            </a:r>
          </a:p>
        </p:txBody>
      </p:sp>
      <p:sp>
        <p:nvSpPr>
          <p:cNvPr id="3" name="Textfeld 2">
            <a:extLst>
              <a:ext uri="{FF2B5EF4-FFF2-40B4-BE49-F238E27FC236}">
                <a16:creationId xmlns:a16="http://schemas.microsoft.com/office/drawing/2014/main" id="{ADCB9A7D-3F5B-4BDA-AE6F-017B617E4B63}"/>
              </a:ext>
            </a:extLst>
          </p:cNvPr>
          <p:cNvSpPr txBox="1"/>
          <p:nvPr/>
        </p:nvSpPr>
        <p:spPr>
          <a:xfrm>
            <a:off x="8082285" y="2148227"/>
            <a:ext cx="1371401" cy="292388"/>
          </a:xfrm>
          <a:prstGeom prst="rect">
            <a:avLst/>
          </a:prstGeom>
          <a:noFill/>
        </p:spPr>
        <p:txBody>
          <a:bodyPr wrap="none" rtlCol="0">
            <a:spAutoFit/>
          </a:bodyPr>
          <a:lstStyle/>
          <a:p>
            <a:r>
              <a:rPr lang="de-DE" dirty="0"/>
              <a:t>Tragende Wand</a:t>
            </a:r>
          </a:p>
        </p:txBody>
      </p:sp>
      <p:sp>
        <p:nvSpPr>
          <p:cNvPr id="5" name="Textfeld 4">
            <a:extLst>
              <a:ext uri="{FF2B5EF4-FFF2-40B4-BE49-F238E27FC236}">
                <a16:creationId xmlns:a16="http://schemas.microsoft.com/office/drawing/2014/main" id="{4C22047C-7582-4548-B59A-9E1FF81A2837}"/>
              </a:ext>
            </a:extLst>
          </p:cNvPr>
          <p:cNvSpPr txBox="1"/>
          <p:nvPr/>
        </p:nvSpPr>
        <p:spPr>
          <a:xfrm>
            <a:off x="8082285" y="2444982"/>
            <a:ext cx="1701363" cy="292388"/>
          </a:xfrm>
          <a:prstGeom prst="rect">
            <a:avLst/>
          </a:prstGeom>
          <a:noFill/>
        </p:spPr>
        <p:txBody>
          <a:bodyPr wrap="none" rtlCol="0">
            <a:spAutoFit/>
          </a:bodyPr>
          <a:lstStyle/>
          <a:p>
            <a:r>
              <a:rPr lang="de-DE" dirty="0"/>
              <a:t>Nichttragende Wand</a:t>
            </a:r>
          </a:p>
        </p:txBody>
      </p:sp>
    </p:spTree>
    <p:extLst>
      <p:ext uri="{BB962C8B-B14F-4D97-AF65-F5344CB8AC3E}">
        <p14:creationId xmlns:p14="http://schemas.microsoft.com/office/powerpoint/2010/main" val="183986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P spid="12" grpId="0"/>
      <p:bldP spid="13" grpId="0"/>
      <p:bldP spid="14" grpId="0"/>
      <p:bldP spid="15" grpId="0"/>
      <p:bldP spid="16" grpId="0"/>
      <p:bldP spid="20" grpId="0"/>
      <p:bldP spid="21" grpId="0"/>
      <p:bldP spid="22" grpId="0"/>
      <p:bldP spid="3"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Ausführungsbeispiele</a:t>
            </a:r>
          </a:p>
        </p:txBody>
      </p:sp>
      <p:pic>
        <p:nvPicPr>
          <p:cNvPr id="4" name="Picture 11" descr="100_1428">
            <a:extLst>
              <a:ext uri="{FF2B5EF4-FFF2-40B4-BE49-F238E27FC236}">
                <a16:creationId xmlns:a16="http://schemas.microsoft.com/office/drawing/2014/main" id="{01861F5F-083F-4D7A-8880-B20872334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1916832"/>
            <a:ext cx="4464050" cy="3346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100_1432">
            <a:extLst>
              <a:ext uri="{FF2B5EF4-FFF2-40B4-BE49-F238E27FC236}">
                <a16:creationId xmlns:a16="http://schemas.microsoft.com/office/drawing/2014/main" id="{27F0476C-57A1-4A02-9A81-6C78B9517A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519" b="1521"/>
          <a:stretch/>
        </p:blipFill>
        <p:spPr bwMode="auto">
          <a:xfrm>
            <a:off x="8976320" y="2336241"/>
            <a:ext cx="1584176" cy="25076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100_1430">
            <a:extLst>
              <a:ext uri="{FF2B5EF4-FFF2-40B4-BE49-F238E27FC236}">
                <a16:creationId xmlns:a16="http://schemas.microsoft.com/office/drawing/2014/main" id="{58249101-3D99-4D59-8915-F4EB3ECF2D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920" y="1506463"/>
            <a:ext cx="3125788" cy="4167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463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Ausführungsbeispiele</a:t>
            </a:r>
          </a:p>
        </p:txBody>
      </p:sp>
      <p:pic>
        <p:nvPicPr>
          <p:cNvPr id="7" name="Picture 4" descr="Titel Gebaude">
            <a:extLst>
              <a:ext uri="{FF2B5EF4-FFF2-40B4-BE49-F238E27FC236}">
                <a16:creationId xmlns:a16="http://schemas.microsoft.com/office/drawing/2014/main" id="{F8B786B7-BA87-4939-8BCC-DBB0A9BD7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60" y="1844824"/>
            <a:ext cx="3058078" cy="43484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00_1602">
            <a:extLst>
              <a:ext uri="{FF2B5EF4-FFF2-40B4-BE49-F238E27FC236}">
                <a16:creationId xmlns:a16="http://schemas.microsoft.com/office/drawing/2014/main" id="{C6B49314-4544-4FC5-8AF8-ADCB307817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1786" y="1268760"/>
            <a:ext cx="3413670" cy="45515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LebenshilfeFeuchtw02">
            <a:extLst>
              <a:ext uri="{FF2B5EF4-FFF2-40B4-BE49-F238E27FC236}">
                <a16:creationId xmlns:a16="http://schemas.microsoft.com/office/drawing/2014/main" id="{50D611FA-A277-4E99-A1D3-2B4B3FE288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0396" y="1996417"/>
            <a:ext cx="4665544" cy="30962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50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Ausführungsbeispiele</a:t>
            </a:r>
          </a:p>
        </p:txBody>
      </p:sp>
      <p:pic>
        <p:nvPicPr>
          <p:cNvPr id="7" name="Picture 4" descr="b_08_01">
            <a:extLst>
              <a:ext uri="{FF2B5EF4-FFF2-40B4-BE49-F238E27FC236}">
                <a16:creationId xmlns:a16="http://schemas.microsoft.com/office/drawing/2014/main" id="{6CF0B2CA-2290-4C02-AF26-212FBC3BA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4" y="1571868"/>
            <a:ext cx="4854994" cy="47042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egenauerStiftung04">
            <a:extLst>
              <a:ext uri="{FF2B5EF4-FFF2-40B4-BE49-F238E27FC236}">
                <a16:creationId xmlns:a16="http://schemas.microsoft.com/office/drawing/2014/main" id="{6CFA0279-DAA7-4EF9-9905-0ACF86168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1694" y="1426629"/>
            <a:ext cx="5270596" cy="40047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4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Ausführungsbeispiele</a:t>
            </a:r>
          </a:p>
        </p:txBody>
      </p:sp>
      <p:pic>
        <p:nvPicPr>
          <p:cNvPr id="7" name="Picture 4" descr="b_09_08">
            <a:extLst>
              <a:ext uri="{FF2B5EF4-FFF2-40B4-BE49-F238E27FC236}">
                <a16:creationId xmlns:a16="http://schemas.microsoft.com/office/drawing/2014/main" id="{0E75B2BE-F14F-478B-8DEC-0AA81DB6F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1055280"/>
            <a:ext cx="2912538" cy="28175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borromaeus">
            <a:extLst>
              <a:ext uri="{FF2B5EF4-FFF2-40B4-BE49-F238E27FC236}">
                <a16:creationId xmlns:a16="http://schemas.microsoft.com/office/drawing/2014/main" id="{AA162730-331E-4464-8535-0734589FFB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688" y="1772816"/>
            <a:ext cx="6098098" cy="40003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20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Fazit</a:t>
            </a:r>
          </a:p>
        </p:txBody>
      </p:sp>
      <p:pic>
        <p:nvPicPr>
          <p:cNvPr id="4" name="Bild 1">
            <a:extLst>
              <a:ext uri="{FF2B5EF4-FFF2-40B4-BE49-F238E27FC236}">
                <a16:creationId xmlns:a16="http://schemas.microsoft.com/office/drawing/2014/main" id="{8C38034C-293A-47F9-9A75-53722E5CB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404194"/>
            <a:ext cx="9907142" cy="5573860"/>
          </a:xfrm>
          <a:prstGeom prst="rect">
            <a:avLst/>
          </a:prstGeom>
        </p:spPr>
      </p:pic>
    </p:spTree>
    <p:extLst>
      <p:ext uri="{BB962C8B-B14F-4D97-AF65-F5344CB8AC3E}">
        <p14:creationId xmlns:p14="http://schemas.microsoft.com/office/powerpoint/2010/main" val="300803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Fazit</a:t>
            </a:r>
          </a:p>
        </p:txBody>
      </p:sp>
      <p:pic>
        <p:nvPicPr>
          <p:cNvPr id="5" name="Bild 1">
            <a:extLst>
              <a:ext uri="{FF2B5EF4-FFF2-40B4-BE49-F238E27FC236}">
                <a16:creationId xmlns:a16="http://schemas.microsoft.com/office/drawing/2014/main" id="{2A09E60C-2B67-4FF3-BCBC-6442DA7B3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677357"/>
            <a:ext cx="9140416" cy="5142492"/>
          </a:xfrm>
          <a:prstGeom prst="rect">
            <a:avLst/>
          </a:prstGeom>
        </p:spPr>
      </p:pic>
    </p:spTree>
    <p:extLst>
      <p:ext uri="{BB962C8B-B14F-4D97-AF65-F5344CB8AC3E}">
        <p14:creationId xmlns:p14="http://schemas.microsoft.com/office/powerpoint/2010/main" val="3527895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Fazit</a:t>
            </a:r>
          </a:p>
        </p:txBody>
      </p:sp>
      <p:pic>
        <p:nvPicPr>
          <p:cNvPr id="4" name="Grafik 3">
            <a:extLst>
              <a:ext uri="{FF2B5EF4-FFF2-40B4-BE49-F238E27FC236}">
                <a16:creationId xmlns:a16="http://schemas.microsoft.com/office/drawing/2014/main" id="{12A645FC-3CEB-42EC-B54B-2E625EDF0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56" y="1412776"/>
            <a:ext cx="4489951" cy="4301408"/>
          </a:xfrm>
          <a:prstGeom prst="rect">
            <a:avLst/>
          </a:prstGeom>
        </p:spPr>
      </p:pic>
      <p:pic>
        <p:nvPicPr>
          <p:cNvPr id="2" name="Grafik 1">
            <a:extLst>
              <a:ext uri="{FF2B5EF4-FFF2-40B4-BE49-F238E27FC236}">
                <a16:creationId xmlns:a16="http://schemas.microsoft.com/office/drawing/2014/main" id="{F86E4B9F-8AF8-4834-B1D1-AE3574090E67}"/>
              </a:ext>
            </a:extLst>
          </p:cNvPr>
          <p:cNvPicPr>
            <a:picLocks noChangeAspect="1"/>
          </p:cNvPicPr>
          <p:nvPr/>
        </p:nvPicPr>
        <p:blipFill>
          <a:blip r:embed="rId4"/>
          <a:stretch>
            <a:fillRect/>
          </a:stretch>
        </p:blipFill>
        <p:spPr>
          <a:xfrm>
            <a:off x="6456040" y="698585"/>
            <a:ext cx="3797495" cy="2997354"/>
          </a:xfrm>
          <a:prstGeom prst="rect">
            <a:avLst/>
          </a:prstGeom>
        </p:spPr>
      </p:pic>
      <p:pic>
        <p:nvPicPr>
          <p:cNvPr id="6" name="Grafik 5">
            <a:extLst>
              <a:ext uri="{FF2B5EF4-FFF2-40B4-BE49-F238E27FC236}">
                <a16:creationId xmlns:a16="http://schemas.microsoft.com/office/drawing/2014/main" id="{554C6799-9DC4-4E67-BB30-C879F24DCF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7926" y="4437112"/>
            <a:ext cx="2066861" cy="1824426"/>
          </a:xfrm>
          <a:prstGeom prst="rect">
            <a:avLst/>
          </a:prstGeom>
        </p:spPr>
      </p:pic>
    </p:spTree>
    <p:extLst>
      <p:ext uri="{BB962C8B-B14F-4D97-AF65-F5344CB8AC3E}">
        <p14:creationId xmlns:p14="http://schemas.microsoft.com/office/powerpoint/2010/main" val="194880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FF446971-7C91-4C49-9484-0500EBDC95C8}"/>
              </a:ext>
            </a:extLst>
          </p:cNvPr>
          <p:cNvSpPr txBox="1">
            <a:spLocks noChangeArrowheads="1"/>
          </p:cNvSpPr>
          <p:nvPr/>
        </p:nvSpPr>
        <p:spPr bwMode="auto">
          <a:xfrm>
            <a:off x="574998" y="375420"/>
            <a:ext cx="9265418"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Fazit - Ökologie</a:t>
            </a:r>
          </a:p>
        </p:txBody>
      </p:sp>
      <p:pic>
        <p:nvPicPr>
          <p:cNvPr id="2" name="Grafik 1">
            <a:extLst>
              <a:ext uri="{FF2B5EF4-FFF2-40B4-BE49-F238E27FC236}">
                <a16:creationId xmlns:a16="http://schemas.microsoft.com/office/drawing/2014/main" id="{319606CE-E76E-42E8-B627-684CE5A87D68}"/>
              </a:ext>
            </a:extLst>
          </p:cNvPr>
          <p:cNvPicPr>
            <a:picLocks noChangeAspect="1"/>
          </p:cNvPicPr>
          <p:nvPr/>
        </p:nvPicPr>
        <p:blipFill>
          <a:blip r:embed="rId3"/>
          <a:stretch>
            <a:fillRect/>
          </a:stretch>
        </p:blipFill>
        <p:spPr>
          <a:xfrm>
            <a:off x="695400" y="1196752"/>
            <a:ext cx="11025205" cy="4902953"/>
          </a:xfrm>
          <a:prstGeom prst="rect">
            <a:avLst/>
          </a:prstGeom>
        </p:spPr>
      </p:pic>
    </p:spTree>
    <p:extLst>
      <p:ext uri="{BB962C8B-B14F-4D97-AF65-F5344CB8AC3E}">
        <p14:creationId xmlns:p14="http://schemas.microsoft.com/office/powerpoint/2010/main" val="18222708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0701E74-85AC-42B7-9499-D23AD93AF6CA}"/>
              </a:ext>
            </a:extLst>
          </p:cNvPr>
          <p:cNvSpPr txBox="1"/>
          <p:nvPr/>
        </p:nvSpPr>
        <p:spPr>
          <a:xfrm>
            <a:off x="2207568" y="1318791"/>
            <a:ext cx="5746638" cy="2646878"/>
          </a:xfrm>
          <a:prstGeom prst="rect">
            <a:avLst/>
          </a:prstGeom>
          <a:noFill/>
        </p:spPr>
        <p:txBody>
          <a:bodyPr wrap="none" rtlCol="0">
            <a:spAutoFit/>
          </a:bodyPr>
          <a:lstStyle/>
          <a:p>
            <a:r>
              <a:rPr lang="de-DE" sz="16600" dirty="0"/>
              <a:t>Q &amp; A</a:t>
            </a:r>
          </a:p>
        </p:txBody>
      </p:sp>
      <p:pic>
        <p:nvPicPr>
          <p:cNvPr id="5" name="Grafik 4">
            <a:extLst>
              <a:ext uri="{FF2B5EF4-FFF2-40B4-BE49-F238E27FC236}">
                <a16:creationId xmlns:a16="http://schemas.microsoft.com/office/drawing/2014/main" id="{C53DF099-A38A-483C-8BB5-4B4B98865C9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120336" y="404664"/>
            <a:ext cx="2237566" cy="2237566"/>
          </a:xfrm>
          <a:prstGeom prst="rect">
            <a:avLst/>
          </a:prstGeom>
        </p:spPr>
      </p:pic>
      <p:pic>
        <p:nvPicPr>
          <p:cNvPr id="14" name="Grafik 13">
            <a:extLst>
              <a:ext uri="{FF2B5EF4-FFF2-40B4-BE49-F238E27FC236}">
                <a16:creationId xmlns:a16="http://schemas.microsoft.com/office/drawing/2014/main" id="{921B6022-77FC-48FB-8572-182CD6E4EBC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3392" y="4437112"/>
            <a:ext cx="1883701" cy="1412776"/>
          </a:xfrm>
          <a:prstGeom prst="rect">
            <a:avLst/>
          </a:prstGeom>
        </p:spPr>
      </p:pic>
      <p:pic>
        <p:nvPicPr>
          <p:cNvPr id="16" name="Grafik 15">
            <a:extLst>
              <a:ext uri="{FF2B5EF4-FFF2-40B4-BE49-F238E27FC236}">
                <a16:creationId xmlns:a16="http://schemas.microsoft.com/office/drawing/2014/main" id="{27FDE689-6F2F-40F0-8F27-5691D0460DF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760296" y="3933056"/>
            <a:ext cx="1883702" cy="1843130"/>
          </a:xfrm>
          <a:prstGeom prst="rect">
            <a:avLst/>
          </a:prstGeom>
        </p:spPr>
      </p:pic>
    </p:spTree>
    <p:extLst>
      <p:ext uri="{BB962C8B-B14F-4D97-AF65-F5344CB8AC3E}">
        <p14:creationId xmlns:p14="http://schemas.microsoft.com/office/powerpoint/2010/main" val="15905850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1" name="Picture 2" descr="Fr08b"/>
          <p:cNvPicPr>
            <a:picLocks noChangeAspect="1" noChangeArrowheads="1"/>
          </p:cNvPicPr>
          <p:nvPr/>
        </p:nvPicPr>
        <p:blipFill>
          <a:blip r:embed="rId3">
            <a:extLst>
              <a:ext uri="{28A0092B-C50C-407E-A947-70E740481C1C}">
                <a14:useLocalDpi xmlns:a14="http://schemas.microsoft.com/office/drawing/2010/main" val="0"/>
              </a:ext>
            </a:extLst>
          </a:blip>
          <a:srcRect l="7030" t="4385" r="1920" b="7797"/>
          <a:stretch>
            <a:fillRect/>
          </a:stretch>
        </p:blipFill>
        <p:spPr bwMode="auto">
          <a:xfrm>
            <a:off x="1769268" y="1088851"/>
            <a:ext cx="8653463" cy="306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2" name="Textfeld 3"/>
          <p:cNvSpPr txBox="1">
            <a:spLocks noChangeArrowheads="1"/>
          </p:cNvSpPr>
          <p:nvPr/>
        </p:nvSpPr>
        <p:spPr bwMode="auto">
          <a:xfrm>
            <a:off x="1769268" y="4379620"/>
            <a:ext cx="8653463" cy="1569660"/>
          </a:xfrm>
          <a:prstGeom prst="rect">
            <a:avLst/>
          </a:prstGeom>
          <a:solidFill>
            <a:schemeClr val="bg1"/>
          </a:solidFill>
          <a:ln>
            <a:noFill/>
          </a:ln>
          <a:extLst/>
        </p:spPr>
        <p:txBody>
          <a:bodyPr wrap="square">
            <a:spAutoFit/>
          </a:bodyPr>
          <a:lstStyle>
            <a:lvl1pPr>
              <a:lnSpc>
                <a:spcPts val="2200"/>
              </a:lnSpc>
              <a:spcAft>
                <a:spcPct val="50000"/>
              </a:spcAft>
              <a:defRPr>
                <a:solidFill>
                  <a:schemeClr val="tx1"/>
                </a:solidFill>
                <a:latin typeface="Arial" panose="020B0604020202020204" pitchFamily="34" charset="0"/>
              </a:defRPr>
            </a:lvl1pPr>
            <a:lvl2pPr marL="742950" indent="-285750">
              <a:lnSpc>
                <a:spcPts val="2200"/>
              </a:lnSpc>
              <a:spcAft>
                <a:spcPct val="50000"/>
              </a:spcAft>
              <a:buChar char="•"/>
              <a:defRPr>
                <a:solidFill>
                  <a:schemeClr val="tx1"/>
                </a:solidFill>
                <a:latin typeface="Arial" panose="020B0604020202020204" pitchFamily="34" charset="0"/>
              </a:defRPr>
            </a:lvl2pPr>
            <a:lvl3pPr marL="1143000" indent="-228600">
              <a:lnSpc>
                <a:spcPts val="2200"/>
              </a:lnSpc>
              <a:spcAft>
                <a:spcPts val="1100"/>
              </a:spcAft>
              <a:buClr>
                <a:schemeClr val="tx1"/>
              </a:buClr>
              <a:buChar char="•"/>
              <a:defRPr>
                <a:solidFill>
                  <a:schemeClr val="tx1"/>
                </a:solidFill>
                <a:latin typeface="Arial" panose="020B0604020202020204" pitchFamily="34" charset="0"/>
              </a:defRPr>
            </a:lvl3pPr>
            <a:lvl4pPr marL="1600200" indent="-228600">
              <a:lnSpc>
                <a:spcPts val="2400"/>
              </a:lnSpc>
              <a:spcAft>
                <a:spcPct val="50000"/>
              </a:spcAft>
              <a:buClr>
                <a:schemeClr val="bg2"/>
              </a:buClr>
              <a:buChar char="•"/>
              <a:defRPr>
                <a:solidFill>
                  <a:schemeClr val="tx1"/>
                </a:solidFill>
                <a:latin typeface="Arial" panose="020B0604020202020204" pitchFamily="34" charset="0"/>
              </a:defRPr>
            </a:lvl4pPr>
            <a:lvl5pPr marL="2057400" indent="-228600">
              <a:lnSpc>
                <a:spcPts val="2400"/>
              </a:lnSpc>
              <a:spcAft>
                <a:spcPct val="50000"/>
              </a:spcAft>
              <a:buClr>
                <a:schemeClr val="bg2"/>
              </a:buClr>
              <a:defRPr>
                <a:solidFill>
                  <a:schemeClr val="tx1"/>
                </a:solidFill>
                <a:latin typeface="Arial" panose="020B0604020202020204" pitchFamily="34" charset="0"/>
              </a:defRPr>
            </a:lvl5pPr>
            <a:lvl6pPr marL="25146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6pPr>
            <a:lvl7pPr marL="29718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7pPr>
            <a:lvl8pPr marL="34290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8pPr>
            <a:lvl9pPr marL="3886200" indent="-228600" eaLnBrk="0" fontAlgn="base" hangingPunct="0">
              <a:lnSpc>
                <a:spcPts val="2400"/>
              </a:lnSpc>
              <a:spcBef>
                <a:spcPct val="0"/>
              </a:spcBef>
              <a:spcAft>
                <a:spcPct val="50000"/>
              </a:spcAft>
              <a:buClr>
                <a:schemeClr val="bg2"/>
              </a:buClr>
              <a:defRPr>
                <a:solidFill>
                  <a:schemeClr val="tx1"/>
                </a:solidFill>
                <a:latin typeface="Arial" panose="020B0604020202020204" pitchFamily="34" charset="0"/>
              </a:defRPr>
            </a:lvl9pPr>
          </a:lstStyle>
          <a:p>
            <a:pPr algn="ctr" eaLnBrk="1" hangingPunct="1">
              <a:lnSpc>
                <a:spcPct val="100000"/>
              </a:lnSpc>
              <a:spcAft>
                <a:spcPct val="0"/>
              </a:spcAft>
            </a:pPr>
            <a:r>
              <a:rPr lang="de-DE" altLang="de-DE" sz="3200" b="1" dirty="0">
                <a:solidFill>
                  <a:srgbClr val="009DEC"/>
                </a:solidFill>
                <a:latin typeface="Arial Black" panose="020B0A04020102020204" pitchFamily="34" charset="0"/>
                <a:cs typeface="Arial" panose="020B0604020202020204" pitchFamily="34" charset="0"/>
              </a:rPr>
              <a:t>Mit Kalksandstein bringt Sie so schnell nichts aus der Ruhe !</a:t>
            </a:r>
          </a:p>
          <a:p>
            <a:pPr algn="ctr" eaLnBrk="1" hangingPunct="1">
              <a:lnSpc>
                <a:spcPct val="100000"/>
              </a:lnSpc>
              <a:spcAft>
                <a:spcPct val="0"/>
              </a:spcAft>
            </a:pPr>
            <a:r>
              <a:rPr lang="de-DE" altLang="de-DE" sz="3200" b="1" dirty="0">
                <a:solidFill>
                  <a:srgbClr val="009DEC"/>
                </a:solidFill>
                <a:latin typeface="Arial Black" panose="020B0A04020102020204" pitchFamily="34" charset="0"/>
                <a:cs typeface="Arial" panose="020B0604020202020204" pitchFamily="34" charset="0"/>
              </a:rPr>
              <a:t>Bleibens </a:t>
            </a:r>
            <a:r>
              <a:rPr lang="de-DE" altLang="de-DE" sz="3200" b="1" dirty="0" err="1">
                <a:solidFill>
                  <a:srgbClr val="009DEC"/>
                </a:solidFill>
                <a:latin typeface="Arial Black" panose="020B0A04020102020204" pitchFamily="34" charset="0"/>
                <a:cs typeface="Arial" panose="020B0604020202020204" pitchFamily="34" charset="0"/>
              </a:rPr>
              <a:t>gsund</a:t>
            </a:r>
            <a:r>
              <a:rPr lang="de-DE" altLang="de-DE" sz="3200" b="1" dirty="0">
                <a:solidFill>
                  <a:srgbClr val="009DEC"/>
                </a:solidFill>
                <a:latin typeface="Arial Black" panose="020B0A04020102020204" pitchFamily="34" charset="0"/>
                <a:cs typeface="Arial" panose="020B0604020202020204" pitchFamily="34" charset="0"/>
              </a:rPr>
              <a:t>.</a:t>
            </a:r>
          </a:p>
        </p:txBody>
      </p:sp>
      <p:sp>
        <p:nvSpPr>
          <p:cNvPr id="9" name="Text Box 5">
            <a:extLst>
              <a:ext uri="{FF2B5EF4-FFF2-40B4-BE49-F238E27FC236}">
                <a16:creationId xmlns:a16="http://schemas.microsoft.com/office/drawing/2014/main" id="{F63E2527-A6C7-454A-8DE9-7311854F69FA}"/>
              </a:ext>
            </a:extLst>
          </p:cNvPr>
          <p:cNvSpPr txBox="1">
            <a:spLocks noChangeArrowheads="1"/>
          </p:cNvSpPr>
          <p:nvPr/>
        </p:nvSpPr>
        <p:spPr bwMode="auto">
          <a:xfrm>
            <a:off x="574998" y="344643"/>
            <a:ext cx="11137626"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r>
              <a:rPr lang="de-DE" altLang="de-DE" sz="2800" dirty="0"/>
              <a:t>Herzlichen Dank für Ihre Aufmerksamkeit !</a:t>
            </a:r>
          </a:p>
        </p:txBody>
      </p:sp>
      <p:pic>
        <p:nvPicPr>
          <p:cNvPr id="3" name="Grafik 2">
            <a:extLst>
              <a:ext uri="{FF2B5EF4-FFF2-40B4-BE49-F238E27FC236}">
                <a16:creationId xmlns:a16="http://schemas.microsoft.com/office/drawing/2014/main" id="{B35C1A6C-DC92-45B7-AE0E-95824AEEFC3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63352" y="4434168"/>
            <a:ext cx="2095112" cy="133999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0D870AA1-65BA-4199-9D26-B57D47955463}"/>
              </a:ext>
            </a:extLst>
          </p:cNvPr>
          <p:cNvSpPr txBox="1">
            <a:spLocks noChangeArrowheads="1"/>
          </p:cNvSpPr>
          <p:nvPr/>
        </p:nvSpPr>
        <p:spPr bwMode="auto">
          <a:xfrm>
            <a:off x="511559" y="367019"/>
            <a:ext cx="904939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sz="2800" dirty="0">
                <a:solidFill>
                  <a:srgbClr val="009DEC"/>
                </a:solidFill>
              </a:rPr>
              <a:t>Erkenne das Mauerwerk</a:t>
            </a:r>
            <a:endParaRPr lang="de-DE" altLang="de-DE" sz="2800" dirty="0"/>
          </a:p>
        </p:txBody>
      </p:sp>
      <p:pic>
        <p:nvPicPr>
          <p:cNvPr id="2" name="Grafik 1">
            <a:extLst>
              <a:ext uri="{FF2B5EF4-FFF2-40B4-BE49-F238E27FC236}">
                <a16:creationId xmlns:a16="http://schemas.microsoft.com/office/drawing/2014/main" id="{8A5D4B5A-CBC2-4F0B-AD73-84EAF625B2C6}"/>
              </a:ext>
            </a:extLst>
          </p:cNvPr>
          <p:cNvPicPr>
            <a:picLocks noChangeAspect="1"/>
          </p:cNvPicPr>
          <p:nvPr/>
        </p:nvPicPr>
        <p:blipFill>
          <a:blip r:embed="rId3"/>
          <a:stretch>
            <a:fillRect/>
          </a:stretch>
        </p:blipFill>
        <p:spPr>
          <a:xfrm>
            <a:off x="551384" y="1052736"/>
            <a:ext cx="3263193" cy="2420888"/>
          </a:xfrm>
          <a:prstGeom prst="rect">
            <a:avLst/>
          </a:prstGeom>
        </p:spPr>
      </p:pic>
      <p:pic>
        <p:nvPicPr>
          <p:cNvPr id="6" name="Grafik 5">
            <a:extLst>
              <a:ext uri="{FF2B5EF4-FFF2-40B4-BE49-F238E27FC236}">
                <a16:creationId xmlns:a16="http://schemas.microsoft.com/office/drawing/2014/main" id="{C62CB19A-A507-403D-9D7C-8F76D336B698}"/>
              </a:ext>
            </a:extLst>
          </p:cNvPr>
          <p:cNvPicPr>
            <a:picLocks noChangeAspect="1"/>
          </p:cNvPicPr>
          <p:nvPr/>
        </p:nvPicPr>
        <p:blipFill>
          <a:blip r:embed="rId4"/>
          <a:stretch>
            <a:fillRect/>
          </a:stretch>
        </p:blipFill>
        <p:spPr>
          <a:xfrm rot="900000">
            <a:off x="4120017" y="2060941"/>
            <a:ext cx="2608758" cy="3419246"/>
          </a:xfrm>
          <a:prstGeom prst="rect">
            <a:avLst/>
          </a:prstGeom>
          <a:effectLst>
            <a:glow rad="25400">
              <a:schemeClr val="accent1">
                <a:alpha val="35000"/>
              </a:schemeClr>
            </a:glow>
          </a:effectLst>
        </p:spPr>
      </p:pic>
      <p:pic>
        <p:nvPicPr>
          <p:cNvPr id="8" name="Grafik 7">
            <a:extLst>
              <a:ext uri="{FF2B5EF4-FFF2-40B4-BE49-F238E27FC236}">
                <a16:creationId xmlns:a16="http://schemas.microsoft.com/office/drawing/2014/main" id="{8AD57B61-7074-49D7-9D82-B0AB3976810A}"/>
              </a:ext>
            </a:extLst>
          </p:cNvPr>
          <p:cNvPicPr>
            <a:picLocks noChangeAspect="1"/>
          </p:cNvPicPr>
          <p:nvPr/>
        </p:nvPicPr>
        <p:blipFill>
          <a:blip r:embed="rId5"/>
          <a:stretch>
            <a:fillRect/>
          </a:stretch>
        </p:blipFill>
        <p:spPr>
          <a:xfrm>
            <a:off x="7578932" y="188639"/>
            <a:ext cx="3900140" cy="2952442"/>
          </a:xfrm>
          <a:prstGeom prst="rect">
            <a:avLst/>
          </a:prstGeom>
        </p:spPr>
      </p:pic>
      <p:pic>
        <p:nvPicPr>
          <p:cNvPr id="10" name="Grafik 9">
            <a:extLst>
              <a:ext uri="{FF2B5EF4-FFF2-40B4-BE49-F238E27FC236}">
                <a16:creationId xmlns:a16="http://schemas.microsoft.com/office/drawing/2014/main" id="{19D3A8C7-8780-4055-81E0-53C57FE6DC82}"/>
              </a:ext>
            </a:extLst>
          </p:cNvPr>
          <p:cNvPicPr>
            <a:picLocks noChangeAspect="1"/>
          </p:cNvPicPr>
          <p:nvPr/>
        </p:nvPicPr>
        <p:blipFill>
          <a:blip r:embed="rId6"/>
          <a:stretch>
            <a:fillRect/>
          </a:stretch>
        </p:blipFill>
        <p:spPr>
          <a:xfrm rot="-240000">
            <a:off x="675346" y="4315750"/>
            <a:ext cx="2640172" cy="2000467"/>
          </a:xfrm>
          <a:prstGeom prst="rect">
            <a:avLst/>
          </a:prstGeom>
        </p:spPr>
      </p:pic>
      <p:pic>
        <p:nvPicPr>
          <p:cNvPr id="11" name="Grafik 10">
            <a:extLst>
              <a:ext uri="{FF2B5EF4-FFF2-40B4-BE49-F238E27FC236}">
                <a16:creationId xmlns:a16="http://schemas.microsoft.com/office/drawing/2014/main" id="{921B0DD2-1719-42F5-A54C-F2867DF97808}"/>
              </a:ext>
            </a:extLst>
          </p:cNvPr>
          <p:cNvPicPr>
            <a:picLocks noChangeAspect="1"/>
          </p:cNvPicPr>
          <p:nvPr/>
        </p:nvPicPr>
        <p:blipFill>
          <a:blip r:embed="rId7"/>
          <a:stretch>
            <a:fillRect/>
          </a:stretch>
        </p:blipFill>
        <p:spPr>
          <a:xfrm>
            <a:off x="7824192" y="3356992"/>
            <a:ext cx="3409621" cy="2498244"/>
          </a:xfrm>
          <a:prstGeom prst="rect">
            <a:avLst/>
          </a:prstGeom>
        </p:spPr>
      </p:pic>
      <p:sp>
        <p:nvSpPr>
          <p:cNvPr id="3" name="Rechteck 2">
            <a:extLst>
              <a:ext uri="{FF2B5EF4-FFF2-40B4-BE49-F238E27FC236}">
                <a16:creationId xmlns:a16="http://schemas.microsoft.com/office/drawing/2014/main" id="{44F932D1-98F7-4797-862D-AF6409E448AC}"/>
              </a:ext>
            </a:extLst>
          </p:cNvPr>
          <p:cNvSpPr/>
          <p:nvPr/>
        </p:nvSpPr>
        <p:spPr>
          <a:xfrm>
            <a:off x="3935760" y="995546"/>
            <a:ext cx="1689886" cy="292388"/>
          </a:xfrm>
          <a:prstGeom prst="rect">
            <a:avLst/>
          </a:prstGeom>
        </p:spPr>
        <p:txBody>
          <a:bodyPr wrap="none">
            <a:spAutoFit/>
          </a:bodyPr>
          <a:lstStyle/>
          <a:p>
            <a:r>
              <a:rPr lang="de-DE" dirty="0"/>
              <a:t>Zyklopenmauerwerk</a:t>
            </a:r>
          </a:p>
        </p:txBody>
      </p:sp>
      <p:sp>
        <p:nvSpPr>
          <p:cNvPr id="5" name="Rechteck 4">
            <a:extLst>
              <a:ext uri="{FF2B5EF4-FFF2-40B4-BE49-F238E27FC236}">
                <a16:creationId xmlns:a16="http://schemas.microsoft.com/office/drawing/2014/main" id="{1CD8F229-D54D-4F2D-BF88-500A55B9D616}"/>
              </a:ext>
            </a:extLst>
          </p:cNvPr>
          <p:cNvSpPr/>
          <p:nvPr/>
        </p:nvSpPr>
        <p:spPr>
          <a:xfrm>
            <a:off x="3356201" y="6113478"/>
            <a:ext cx="1773242" cy="292388"/>
          </a:xfrm>
          <a:prstGeom prst="rect">
            <a:avLst/>
          </a:prstGeom>
        </p:spPr>
        <p:txBody>
          <a:bodyPr wrap="none">
            <a:spAutoFit/>
          </a:bodyPr>
          <a:lstStyle/>
          <a:p>
            <a:r>
              <a:rPr lang="de-DE" dirty="0"/>
              <a:t>Natursteinmauerwerk</a:t>
            </a:r>
          </a:p>
        </p:txBody>
      </p:sp>
      <p:sp>
        <p:nvSpPr>
          <p:cNvPr id="7" name="Textfeld 6">
            <a:extLst>
              <a:ext uri="{FF2B5EF4-FFF2-40B4-BE49-F238E27FC236}">
                <a16:creationId xmlns:a16="http://schemas.microsoft.com/office/drawing/2014/main" id="{44D1FE45-EA89-4007-8998-0A1DEE049745}"/>
              </a:ext>
            </a:extLst>
          </p:cNvPr>
          <p:cNvSpPr txBox="1">
            <a:spLocks/>
          </p:cNvSpPr>
          <p:nvPr/>
        </p:nvSpPr>
        <p:spPr>
          <a:xfrm rot="-4500000">
            <a:off x="5768207" y="4103260"/>
            <a:ext cx="2190023" cy="292388"/>
          </a:xfrm>
          <a:prstGeom prst="rect">
            <a:avLst/>
          </a:prstGeom>
          <a:noFill/>
          <a:scene3d>
            <a:camera prst="orthographicFront">
              <a:rot lat="0" lon="21599991" rev="0"/>
            </a:camera>
            <a:lightRig rig="threePt" dir="t"/>
          </a:scene3d>
        </p:spPr>
        <p:txBody>
          <a:bodyPr wrap="none" rtlCol="0">
            <a:spAutoFit/>
          </a:bodyPr>
          <a:lstStyle/>
          <a:p>
            <a:r>
              <a:rPr lang="de-DE" dirty="0"/>
              <a:t>Kalksandstein - Fasenstein</a:t>
            </a:r>
          </a:p>
        </p:txBody>
      </p:sp>
      <p:sp>
        <p:nvSpPr>
          <p:cNvPr id="9" name="Textfeld 8">
            <a:extLst>
              <a:ext uri="{FF2B5EF4-FFF2-40B4-BE49-F238E27FC236}">
                <a16:creationId xmlns:a16="http://schemas.microsoft.com/office/drawing/2014/main" id="{231DE9AE-8AFB-4BAB-9D14-0402DEB411C0}"/>
              </a:ext>
            </a:extLst>
          </p:cNvPr>
          <p:cNvSpPr txBox="1"/>
          <p:nvPr/>
        </p:nvSpPr>
        <p:spPr>
          <a:xfrm rot="16200000">
            <a:off x="11135580" y="1518666"/>
            <a:ext cx="1382110" cy="292388"/>
          </a:xfrm>
          <a:prstGeom prst="rect">
            <a:avLst/>
          </a:prstGeom>
          <a:noFill/>
        </p:spPr>
        <p:txBody>
          <a:bodyPr wrap="none" rtlCol="0">
            <a:spAutoFit/>
          </a:bodyPr>
          <a:lstStyle/>
          <a:p>
            <a:r>
              <a:rPr lang="de-DE" dirty="0"/>
              <a:t>Sichtmauerwerk</a:t>
            </a:r>
          </a:p>
        </p:txBody>
      </p:sp>
      <p:sp>
        <p:nvSpPr>
          <p:cNvPr id="12" name="Textfeld 11">
            <a:extLst>
              <a:ext uri="{FF2B5EF4-FFF2-40B4-BE49-F238E27FC236}">
                <a16:creationId xmlns:a16="http://schemas.microsoft.com/office/drawing/2014/main" id="{4B4420BA-A425-46F5-BB6E-F8822F47E793}"/>
              </a:ext>
            </a:extLst>
          </p:cNvPr>
          <p:cNvSpPr txBox="1"/>
          <p:nvPr/>
        </p:nvSpPr>
        <p:spPr>
          <a:xfrm rot="16200000">
            <a:off x="10753000" y="4459919"/>
            <a:ext cx="1671098" cy="292388"/>
          </a:xfrm>
          <a:prstGeom prst="rect">
            <a:avLst/>
          </a:prstGeom>
          <a:noFill/>
          <a:effectLst>
            <a:glow rad="127000">
              <a:schemeClr val="accent1">
                <a:alpha val="40000"/>
              </a:schemeClr>
            </a:glow>
          </a:effectLst>
        </p:spPr>
        <p:txBody>
          <a:bodyPr wrap="none" rtlCol="0">
            <a:spAutoFit/>
          </a:bodyPr>
          <a:lstStyle/>
          <a:p>
            <a:r>
              <a:rPr lang="de-DE" dirty="0" err="1"/>
              <a:t>Vorblendmauerwerk</a:t>
            </a:r>
            <a:endParaRPr lang="de-DE" dirty="0"/>
          </a:p>
        </p:txBody>
      </p:sp>
    </p:spTree>
    <p:extLst>
      <p:ext uri="{BB962C8B-B14F-4D97-AF65-F5344CB8AC3E}">
        <p14:creationId xmlns:p14="http://schemas.microsoft.com/office/powerpoint/2010/main" val="227162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0D870AA1-65BA-4199-9D26-B57D47955463}"/>
              </a:ext>
            </a:extLst>
          </p:cNvPr>
          <p:cNvSpPr txBox="1">
            <a:spLocks noChangeArrowheads="1"/>
          </p:cNvSpPr>
          <p:nvPr/>
        </p:nvSpPr>
        <p:spPr bwMode="auto">
          <a:xfrm>
            <a:off x="479376" y="404664"/>
            <a:ext cx="9049394" cy="646331"/>
          </a:xfrm>
          <a:prstGeom prst="rect">
            <a:avLst/>
          </a:prstGeom>
          <a:noFill/>
          <a:ln>
            <a:noFill/>
          </a:ln>
        </p:spPr>
        <p:txBody>
          <a:bodyPr wrap="square" anchor="ctr" anchorCtr="0">
            <a:noAutofit/>
          </a:bodyPr>
          <a:lstStyle>
            <a:defPPr>
              <a:defRPr lang="de-DE"/>
            </a:defPPr>
            <a:lvl1pPr algn="ctr">
              <a:lnSpc>
                <a:spcPct val="100000"/>
              </a:lnSpc>
              <a:spcBef>
                <a:spcPct val="50000"/>
              </a:spcBef>
              <a:spcAft>
                <a:spcPct val="0"/>
              </a:spcAft>
              <a:defRPr sz="3600" b="1">
                <a:solidFill>
                  <a:srgbClr val="0099FF"/>
                </a:solidFill>
                <a:latin typeface="Arial" pitchFamily="34" charset="0"/>
              </a:defRPr>
            </a:lvl1pPr>
            <a:lvl2pPr marL="742950" indent="-285750" eaLnBrk="0" hangingPunct="0">
              <a:lnSpc>
                <a:spcPts val="2200"/>
              </a:lnSpc>
              <a:spcAft>
                <a:spcPct val="50000"/>
              </a:spcAft>
              <a:buChar char="•"/>
              <a:defRPr>
                <a:latin typeface="Arial" pitchFamily="34" charset="0"/>
              </a:defRPr>
            </a:lvl2pPr>
            <a:lvl3pPr marL="1143000" indent="-228600" eaLnBrk="0" hangingPunct="0">
              <a:lnSpc>
                <a:spcPts val="2200"/>
              </a:lnSpc>
              <a:spcAft>
                <a:spcPct val="50000"/>
              </a:spcAft>
              <a:buClr>
                <a:schemeClr val="tx1"/>
              </a:buClr>
              <a:buChar char="•"/>
              <a:defRPr>
                <a:latin typeface="Arial" pitchFamily="34" charset="0"/>
              </a:defRPr>
            </a:lvl3pPr>
            <a:lvl4pPr marL="1600200" indent="-228600" eaLnBrk="0" hangingPunct="0">
              <a:lnSpc>
                <a:spcPts val="2400"/>
              </a:lnSpc>
              <a:spcAft>
                <a:spcPct val="50000"/>
              </a:spcAft>
              <a:buClr>
                <a:schemeClr val="tx1"/>
              </a:buClr>
              <a:buChar char="-"/>
              <a:defRPr>
                <a:latin typeface="Arial" pitchFamily="34" charset="0"/>
              </a:defRPr>
            </a:lvl4pPr>
            <a:lvl5pPr marL="2057400" indent="-228600" eaLnBrk="0" hangingPunct="0">
              <a:lnSpc>
                <a:spcPts val="2400"/>
              </a:lnSpc>
              <a:spcAft>
                <a:spcPct val="50000"/>
              </a:spcAft>
              <a:buClr>
                <a:schemeClr val="bg2"/>
              </a:buClr>
              <a:defRPr>
                <a:latin typeface="Arial" pitchFamily="34" charset="0"/>
              </a:defRPr>
            </a:lvl5pPr>
            <a:lvl6pPr marL="2514600" indent="-228600" eaLnBrk="0" fontAlgn="base" hangingPunct="0">
              <a:lnSpc>
                <a:spcPts val="2400"/>
              </a:lnSpc>
              <a:spcBef>
                <a:spcPct val="0"/>
              </a:spcBef>
              <a:spcAft>
                <a:spcPct val="50000"/>
              </a:spcAft>
              <a:buClr>
                <a:schemeClr val="bg2"/>
              </a:buClr>
              <a:defRPr>
                <a:latin typeface="Arial" pitchFamily="34" charset="0"/>
              </a:defRPr>
            </a:lvl6pPr>
            <a:lvl7pPr marL="2971800" indent="-228600" eaLnBrk="0" fontAlgn="base" hangingPunct="0">
              <a:lnSpc>
                <a:spcPts val="2400"/>
              </a:lnSpc>
              <a:spcBef>
                <a:spcPct val="0"/>
              </a:spcBef>
              <a:spcAft>
                <a:spcPct val="50000"/>
              </a:spcAft>
              <a:buClr>
                <a:schemeClr val="bg2"/>
              </a:buClr>
              <a:defRPr>
                <a:latin typeface="Arial" pitchFamily="34" charset="0"/>
              </a:defRPr>
            </a:lvl7pPr>
            <a:lvl8pPr marL="3429000" indent="-228600" eaLnBrk="0" fontAlgn="base" hangingPunct="0">
              <a:lnSpc>
                <a:spcPts val="2400"/>
              </a:lnSpc>
              <a:spcBef>
                <a:spcPct val="0"/>
              </a:spcBef>
              <a:spcAft>
                <a:spcPct val="50000"/>
              </a:spcAft>
              <a:buClr>
                <a:schemeClr val="bg2"/>
              </a:buClr>
              <a:defRPr>
                <a:latin typeface="Arial" pitchFamily="34" charset="0"/>
              </a:defRPr>
            </a:lvl8pPr>
            <a:lvl9pPr marL="3886200" indent="-228600" eaLnBrk="0" fontAlgn="base" hangingPunct="0">
              <a:lnSpc>
                <a:spcPts val="2400"/>
              </a:lnSpc>
              <a:spcBef>
                <a:spcPct val="0"/>
              </a:spcBef>
              <a:spcAft>
                <a:spcPct val="50000"/>
              </a:spcAft>
              <a:buClr>
                <a:schemeClr val="bg2"/>
              </a:buClr>
              <a:defRPr>
                <a:latin typeface="Arial" pitchFamily="34" charset="0"/>
              </a:defRPr>
            </a:lvl9pPr>
          </a:lstStyle>
          <a:p>
            <a:pPr algn="l"/>
            <a:r>
              <a:rPr lang="de-DE" altLang="de-DE" sz="2800" dirty="0">
                <a:solidFill>
                  <a:srgbClr val="009DEC"/>
                </a:solidFill>
              </a:rPr>
              <a:t>Herstellung</a:t>
            </a:r>
            <a:endParaRPr lang="de-DE" altLang="de-DE" sz="2800" dirty="0"/>
          </a:p>
        </p:txBody>
      </p:sp>
      <p:pic>
        <p:nvPicPr>
          <p:cNvPr id="19" name="Grafik 18">
            <a:extLst>
              <a:ext uri="{FF2B5EF4-FFF2-40B4-BE49-F238E27FC236}">
                <a16:creationId xmlns:a16="http://schemas.microsoft.com/office/drawing/2014/main" id="{8E70FCFA-52EA-4CC0-8AAD-4A01A4904E03}"/>
              </a:ext>
            </a:extLst>
          </p:cNvPr>
          <p:cNvPicPr>
            <a:picLocks noChangeAspect="1"/>
          </p:cNvPicPr>
          <p:nvPr/>
        </p:nvPicPr>
        <p:blipFill>
          <a:blip r:embed="rId3"/>
          <a:stretch>
            <a:fillRect/>
          </a:stretch>
        </p:blipFill>
        <p:spPr>
          <a:xfrm>
            <a:off x="5049223" y="0"/>
            <a:ext cx="7187242" cy="6858000"/>
          </a:xfrm>
          <a:prstGeom prst="rect">
            <a:avLst/>
          </a:prstGeom>
        </p:spPr>
      </p:pic>
      <p:sp>
        <p:nvSpPr>
          <p:cNvPr id="20" name="Rechteck 19">
            <a:extLst>
              <a:ext uri="{FF2B5EF4-FFF2-40B4-BE49-F238E27FC236}">
                <a16:creationId xmlns:a16="http://schemas.microsoft.com/office/drawing/2014/main" id="{B5DAB55D-AFBE-412F-B14E-A6049068FF1C}"/>
              </a:ext>
            </a:extLst>
          </p:cNvPr>
          <p:cNvSpPr/>
          <p:nvPr/>
        </p:nvSpPr>
        <p:spPr>
          <a:xfrm>
            <a:off x="479376" y="1990460"/>
            <a:ext cx="2520280" cy="3816546"/>
          </a:xfrm>
          <a:prstGeom prst="rect">
            <a:avLst/>
          </a:prstGeom>
        </p:spPr>
        <p:txBody>
          <a:bodyPr wrap="square">
            <a:spAutoFit/>
          </a:bodyPr>
          <a:lstStyle/>
          <a:p>
            <a:pPr marL="285750" lvl="0" indent="-285750" defTabSz="685800">
              <a:spcBef>
                <a:spcPts val="750"/>
              </a:spcBef>
              <a:buFont typeface="Wingdings" panose="05000000000000000000" pitchFamily="2" charset="2"/>
              <a:buChar char="§"/>
            </a:pPr>
            <a:r>
              <a:rPr lang="de-DE" sz="1600" b="1" dirty="0"/>
              <a:t>Mit massiven Vorteilen</a:t>
            </a:r>
            <a:endParaRPr lang="de-DE" sz="1600" dirty="0"/>
          </a:p>
          <a:p>
            <a:pPr marL="742950" lvl="1" indent="-285750" defTabSz="685800">
              <a:spcBef>
                <a:spcPts val="750"/>
              </a:spcBef>
              <a:buFont typeface="Wingdings" panose="05000000000000000000" pitchFamily="2" charset="2"/>
              <a:buChar char="§"/>
            </a:pPr>
            <a:r>
              <a:rPr lang="de-DE" sz="1600" dirty="0">
                <a:solidFill>
                  <a:srgbClr val="565A5C"/>
                </a:solidFill>
              </a:rPr>
              <a:t>Druckfestigkeit</a:t>
            </a:r>
          </a:p>
          <a:p>
            <a:pPr marL="742950" lvl="1" indent="-285750" defTabSz="685800">
              <a:spcBef>
                <a:spcPts val="750"/>
              </a:spcBef>
              <a:buFont typeface="Wingdings" panose="05000000000000000000" pitchFamily="2" charset="2"/>
              <a:buChar char="§"/>
            </a:pPr>
            <a:r>
              <a:rPr lang="de-DE" sz="1600" dirty="0">
                <a:solidFill>
                  <a:srgbClr val="565A5C"/>
                </a:solidFill>
              </a:rPr>
              <a:t>Brandschutz</a:t>
            </a:r>
          </a:p>
          <a:p>
            <a:pPr marL="742950" lvl="1" indent="-285750" defTabSz="685800">
              <a:spcBef>
                <a:spcPts val="750"/>
              </a:spcBef>
              <a:buFont typeface="Wingdings" panose="05000000000000000000" pitchFamily="2" charset="2"/>
              <a:buChar char="§"/>
            </a:pPr>
            <a:r>
              <a:rPr lang="de-DE" sz="1600" dirty="0">
                <a:solidFill>
                  <a:srgbClr val="565A5C"/>
                </a:solidFill>
              </a:rPr>
              <a:t>Lärmschutz</a:t>
            </a:r>
          </a:p>
          <a:p>
            <a:pPr marL="742950" lvl="1" indent="-285750" defTabSz="685800">
              <a:spcBef>
                <a:spcPts val="750"/>
              </a:spcBef>
              <a:buFont typeface="Wingdings" panose="05000000000000000000" pitchFamily="2" charset="2"/>
              <a:buChar char="§"/>
            </a:pPr>
            <a:r>
              <a:rPr lang="de-DE" sz="1600" dirty="0">
                <a:solidFill>
                  <a:srgbClr val="565A5C"/>
                </a:solidFill>
              </a:rPr>
              <a:t>Raumeffizienz</a:t>
            </a:r>
          </a:p>
          <a:p>
            <a:pPr marL="742950" lvl="1" indent="-285750" defTabSz="685800">
              <a:spcBef>
                <a:spcPts val="750"/>
              </a:spcBef>
              <a:buFont typeface="Wingdings" panose="05000000000000000000" pitchFamily="2" charset="2"/>
              <a:buChar char="§"/>
            </a:pPr>
            <a:r>
              <a:rPr lang="de-DE" sz="1600" dirty="0">
                <a:solidFill>
                  <a:srgbClr val="565A5C"/>
                </a:solidFill>
              </a:rPr>
              <a:t>Raumklima</a:t>
            </a:r>
          </a:p>
          <a:p>
            <a:pPr marL="742950" lvl="1" indent="-285750" defTabSz="685800">
              <a:spcBef>
                <a:spcPts val="750"/>
              </a:spcBef>
              <a:buFont typeface="Wingdings" panose="05000000000000000000" pitchFamily="2" charset="2"/>
              <a:buChar char="§"/>
            </a:pPr>
            <a:r>
              <a:rPr lang="de-DE" sz="1600" dirty="0">
                <a:solidFill>
                  <a:srgbClr val="565A5C"/>
                </a:solidFill>
              </a:rPr>
              <a:t>Energieeffizienz</a:t>
            </a:r>
          </a:p>
          <a:p>
            <a:pPr marL="742950" lvl="1" indent="-285750" defTabSz="685800">
              <a:spcBef>
                <a:spcPts val="750"/>
              </a:spcBef>
              <a:buFont typeface="Wingdings" panose="05000000000000000000" pitchFamily="2" charset="2"/>
              <a:buChar char="§"/>
            </a:pPr>
            <a:r>
              <a:rPr lang="de-DE" sz="1600" dirty="0">
                <a:solidFill>
                  <a:srgbClr val="565A5C"/>
                </a:solidFill>
              </a:rPr>
              <a:t>Hitzeschutz</a:t>
            </a:r>
          </a:p>
          <a:p>
            <a:pPr marL="742950" lvl="1" indent="-285750" defTabSz="685800">
              <a:spcBef>
                <a:spcPts val="750"/>
              </a:spcBef>
              <a:buFont typeface="Wingdings" panose="05000000000000000000" pitchFamily="2" charset="2"/>
              <a:buChar char="§"/>
            </a:pPr>
            <a:r>
              <a:rPr lang="de-DE" sz="1600" dirty="0">
                <a:solidFill>
                  <a:srgbClr val="565A5C"/>
                </a:solidFill>
              </a:rPr>
              <a:t>Nachhaltigkeit</a:t>
            </a:r>
          </a:p>
          <a:p>
            <a:pPr marL="742950" lvl="1" indent="-285750" defTabSz="685800">
              <a:spcBef>
                <a:spcPts val="750"/>
              </a:spcBef>
              <a:buFont typeface="Wingdings" panose="05000000000000000000" pitchFamily="2" charset="2"/>
              <a:buChar char="§"/>
            </a:pPr>
            <a:r>
              <a:rPr lang="de-DE" sz="1600" dirty="0">
                <a:solidFill>
                  <a:srgbClr val="565A5C"/>
                </a:solidFill>
              </a:rPr>
              <a:t>Ökologie</a:t>
            </a:r>
            <a:endParaRPr lang="de-DE" sz="1600" dirty="0"/>
          </a:p>
        </p:txBody>
      </p:sp>
      <p:pic>
        <p:nvPicPr>
          <p:cNvPr id="21" name="Grafik 20">
            <a:extLst>
              <a:ext uri="{FF2B5EF4-FFF2-40B4-BE49-F238E27FC236}">
                <a16:creationId xmlns:a16="http://schemas.microsoft.com/office/drawing/2014/main" id="{98CBD211-8C00-4B51-949B-E1140D8657F0}"/>
              </a:ext>
            </a:extLst>
          </p:cNvPr>
          <p:cNvPicPr>
            <a:picLocks noChangeAspect="1"/>
          </p:cNvPicPr>
          <p:nvPr/>
        </p:nvPicPr>
        <p:blipFill>
          <a:blip r:embed="rId4"/>
          <a:stretch>
            <a:fillRect/>
          </a:stretch>
        </p:blipFill>
        <p:spPr>
          <a:xfrm>
            <a:off x="3791744" y="1340768"/>
            <a:ext cx="864096" cy="4032448"/>
          </a:xfrm>
          <a:prstGeom prst="rect">
            <a:avLst/>
          </a:prstGeom>
        </p:spPr>
      </p:pic>
    </p:spTree>
    <p:extLst>
      <p:ext uri="{BB962C8B-B14F-4D97-AF65-F5344CB8AC3E}">
        <p14:creationId xmlns:p14="http://schemas.microsoft.com/office/powerpoint/2010/main" val="292191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3027</Words>
  <Application>Microsoft Office PowerPoint</Application>
  <PresentationFormat>Breitbild</PresentationFormat>
  <Paragraphs>563</Paragraphs>
  <Slides>79</Slides>
  <Notes>78</Notes>
  <HiddenSlides>0</HiddenSlides>
  <MMClips>0</MMClips>
  <ScaleCrop>false</ScaleCrop>
  <HeadingPairs>
    <vt:vector size="6" baseType="variant">
      <vt:variant>
        <vt:lpstr>Verwendete Schriftarten</vt:lpstr>
      </vt:variant>
      <vt:variant>
        <vt:i4>10</vt:i4>
      </vt:variant>
      <vt:variant>
        <vt:lpstr>Design</vt:lpstr>
      </vt:variant>
      <vt:variant>
        <vt:i4>3</vt:i4>
      </vt:variant>
      <vt:variant>
        <vt:lpstr>Folientitel</vt:lpstr>
      </vt:variant>
      <vt:variant>
        <vt:i4>79</vt:i4>
      </vt:variant>
    </vt:vector>
  </HeadingPairs>
  <TitlesOfParts>
    <vt:vector size="92" baseType="lpstr">
      <vt:lpstr>MS PGothic</vt:lpstr>
      <vt:lpstr>Arial</vt:lpstr>
      <vt:lpstr>Arial</vt:lpstr>
      <vt:lpstr>Arial Black</vt:lpstr>
      <vt:lpstr>Arial Narrow</vt:lpstr>
      <vt:lpstr>Calibri</vt:lpstr>
      <vt:lpstr>inherit</vt:lpstr>
      <vt:lpstr>Symbol</vt:lpstr>
      <vt:lpstr>Times New Roman</vt:lpstr>
      <vt:lpstr>Wingdings</vt:lpstr>
      <vt:lpstr>Larissa</vt:lpstr>
      <vt:lpstr>1_Larissa</vt:lpstr>
      <vt:lpstr>2_Larissa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W. Gassner</dc:creator>
  <cp:lastModifiedBy>Stefan Stangl</cp:lastModifiedBy>
  <cp:revision>816</cp:revision>
  <cp:lastPrinted>2021-03-24T10:56:56Z</cp:lastPrinted>
  <dcterms:created xsi:type="dcterms:W3CDTF">2006-11-02T12:16:50Z</dcterms:created>
  <dcterms:modified xsi:type="dcterms:W3CDTF">2021-10-04T12:59:35Z</dcterms:modified>
</cp:coreProperties>
</file>